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8"/>
  </p:notesMasterIdLst>
  <p:handoutMasterIdLst>
    <p:handoutMasterId r:id="rId19"/>
  </p:handoutMasterIdLst>
  <p:sldIdLst>
    <p:sldId id="317" r:id="rId2"/>
    <p:sldId id="470" r:id="rId3"/>
    <p:sldId id="472" r:id="rId4"/>
    <p:sldId id="473" r:id="rId5"/>
    <p:sldId id="474" r:id="rId6"/>
    <p:sldId id="48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5" r:id="rId15"/>
    <p:sldId id="483" r:id="rId16"/>
    <p:sldId id="48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8080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74603" autoAdjust="0"/>
  </p:normalViewPr>
  <p:slideViewPr>
    <p:cSldViewPr>
      <p:cViewPr varScale="1">
        <p:scale>
          <a:sx n="52" d="100"/>
          <a:sy n="52" d="100"/>
        </p:scale>
        <p:origin x="-16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6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pplot!$A$1:$A$201</c:f>
              <c:numCache>
                <c:formatCode>General</c:formatCode>
                <c:ptCount val="201"/>
                <c:pt idx="0">
                  <c:v>-576.00699999999995</c:v>
                </c:pt>
                <c:pt idx="1">
                  <c:v>-570.24699999999996</c:v>
                </c:pt>
                <c:pt idx="2">
                  <c:v>-564.48699999999997</c:v>
                </c:pt>
                <c:pt idx="3">
                  <c:v>-558.72699999999998</c:v>
                </c:pt>
                <c:pt idx="4">
                  <c:v>-552.96699999999998</c:v>
                </c:pt>
                <c:pt idx="5">
                  <c:v>-547.20699999999999</c:v>
                </c:pt>
                <c:pt idx="6">
                  <c:v>-541.447</c:v>
                </c:pt>
                <c:pt idx="7">
                  <c:v>-535.68700000000001</c:v>
                </c:pt>
                <c:pt idx="8">
                  <c:v>-529.92700000000002</c:v>
                </c:pt>
                <c:pt idx="9">
                  <c:v>-524.16700000000003</c:v>
                </c:pt>
                <c:pt idx="10">
                  <c:v>-518.40700000000004</c:v>
                </c:pt>
                <c:pt idx="11">
                  <c:v>-512.64599999999996</c:v>
                </c:pt>
                <c:pt idx="12">
                  <c:v>-506.88600000000002</c:v>
                </c:pt>
                <c:pt idx="13">
                  <c:v>-501.12599999999998</c:v>
                </c:pt>
                <c:pt idx="14">
                  <c:v>-495.36599999999999</c:v>
                </c:pt>
                <c:pt idx="15">
                  <c:v>-489.60599999999999</c:v>
                </c:pt>
                <c:pt idx="16">
                  <c:v>-483.846</c:v>
                </c:pt>
                <c:pt idx="17">
                  <c:v>-478.08600000000001</c:v>
                </c:pt>
                <c:pt idx="18">
                  <c:v>-472.32600000000002</c:v>
                </c:pt>
                <c:pt idx="19">
                  <c:v>-466.56599999999997</c:v>
                </c:pt>
                <c:pt idx="20">
                  <c:v>-460.80599999999998</c:v>
                </c:pt>
                <c:pt idx="21">
                  <c:v>-455.04599999999999</c:v>
                </c:pt>
                <c:pt idx="22">
                  <c:v>-449.286</c:v>
                </c:pt>
                <c:pt idx="23">
                  <c:v>-443.52600000000001</c:v>
                </c:pt>
                <c:pt idx="24">
                  <c:v>-437.76600000000002</c:v>
                </c:pt>
                <c:pt idx="25">
                  <c:v>-432.005</c:v>
                </c:pt>
                <c:pt idx="26">
                  <c:v>-426.245</c:v>
                </c:pt>
                <c:pt idx="27">
                  <c:v>-420.48500000000001</c:v>
                </c:pt>
                <c:pt idx="28">
                  <c:v>-414.72500000000002</c:v>
                </c:pt>
                <c:pt idx="29">
                  <c:v>-408.96499999999997</c:v>
                </c:pt>
                <c:pt idx="30">
                  <c:v>-403.20499999999998</c:v>
                </c:pt>
                <c:pt idx="31">
                  <c:v>-397.44499999999999</c:v>
                </c:pt>
                <c:pt idx="32">
                  <c:v>-391.685</c:v>
                </c:pt>
                <c:pt idx="33">
                  <c:v>-385.92500000000001</c:v>
                </c:pt>
                <c:pt idx="34">
                  <c:v>-380.16500000000002</c:v>
                </c:pt>
                <c:pt idx="35">
                  <c:v>-374.40499999999997</c:v>
                </c:pt>
                <c:pt idx="36">
                  <c:v>-368.64499999999998</c:v>
                </c:pt>
                <c:pt idx="37">
                  <c:v>-362.88499999999999</c:v>
                </c:pt>
                <c:pt idx="38">
                  <c:v>-357.125</c:v>
                </c:pt>
                <c:pt idx="39">
                  <c:v>-351.36399999999998</c:v>
                </c:pt>
                <c:pt idx="40">
                  <c:v>-345.60399999999998</c:v>
                </c:pt>
                <c:pt idx="41">
                  <c:v>-339.84399999999999</c:v>
                </c:pt>
                <c:pt idx="42">
                  <c:v>-334.084</c:v>
                </c:pt>
                <c:pt idx="43">
                  <c:v>-328.32400000000001</c:v>
                </c:pt>
                <c:pt idx="44">
                  <c:v>-322.56400000000002</c:v>
                </c:pt>
                <c:pt idx="45">
                  <c:v>-316.80399999999997</c:v>
                </c:pt>
                <c:pt idx="46">
                  <c:v>-311.04399999999998</c:v>
                </c:pt>
                <c:pt idx="47">
                  <c:v>-305.28399999999999</c:v>
                </c:pt>
                <c:pt idx="48">
                  <c:v>-299.524</c:v>
                </c:pt>
                <c:pt idx="49">
                  <c:v>-293.76400000000001</c:v>
                </c:pt>
                <c:pt idx="50">
                  <c:v>-288.00400000000002</c:v>
                </c:pt>
                <c:pt idx="51">
                  <c:v>-282.24400000000003</c:v>
                </c:pt>
                <c:pt idx="52">
                  <c:v>-276.483</c:v>
                </c:pt>
                <c:pt idx="53">
                  <c:v>-270.72300000000001</c:v>
                </c:pt>
                <c:pt idx="54">
                  <c:v>-264.96300000000002</c:v>
                </c:pt>
                <c:pt idx="55">
                  <c:v>-259.20299999999997</c:v>
                </c:pt>
                <c:pt idx="56">
                  <c:v>-253.44300000000001</c:v>
                </c:pt>
                <c:pt idx="57">
                  <c:v>-247.68299999999999</c:v>
                </c:pt>
                <c:pt idx="58">
                  <c:v>-241.923</c:v>
                </c:pt>
                <c:pt idx="59">
                  <c:v>-236.16300000000001</c:v>
                </c:pt>
                <c:pt idx="60">
                  <c:v>-230.40299999999999</c:v>
                </c:pt>
                <c:pt idx="61">
                  <c:v>-224.643</c:v>
                </c:pt>
                <c:pt idx="62">
                  <c:v>-218.88300000000001</c:v>
                </c:pt>
                <c:pt idx="63">
                  <c:v>-213.12299999999999</c:v>
                </c:pt>
                <c:pt idx="64">
                  <c:v>-207.363</c:v>
                </c:pt>
                <c:pt idx="65">
                  <c:v>-201.60300000000001</c:v>
                </c:pt>
                <c:pt idx="66">
                  <c:v>-195.84200000000001</c:v>
                </c:pt>
                <c:pt idx="67">
                  <c:v>-190.08199999999999</c:v>
                </c:pt>
                <c:pt idx="68">
                  <c:v>-184.322</c:v>
                </c:pt>
                <c:pt idx="69">
                  <c:v>-178.56200000000001</c:v>
                </c:pt>
                <c:pt idx="70">
                  <c:v>-172.80199999999999</c:v>
                </c:pt>
                <c:pt idx="71">
                  <c:v>-167.042</c:v>
                </c:pt>
                <c:pt idx="72">
                  <c:v>-161.28200000000001</c:v>
                </c:pt>
                <c:pt idx="73">
                  <c:v>-155.52199999999999</c:v>
                </c:pt>
                <c:pt idx="74">
                  <c:v>-149.762</c:v>
                </c:pt>
                <c:pt idx="75">
                  <c:v>-144.00200000000001</c:v>
                </c:pt>
                <c:pt idx="76">
                  <c:v>-138.24199999999999</c:v>
                </c:pt>
                <c:pt idx="77">
                  <c:v>-132.482</c:v>
                </c:pt>
                <c:pt idx="78">
                  <c:v>-126.72199999999999</c:v>
                </c:pt>
                <c:pt idx="79">
                  <c:v>-120.962</c:v>
                </c:pt>
                <c:pt idx="80">
                  <c:v>-115.20099999999999</c:v>
                </c:pt>
                <c:pt idx="81">
                  <c:v>-109.441</c:v>
                </c:pt>
                <c:pt idx="82">
                  <c:v>-103.681</c:v>
                </c:pt>
                <c:pt idx="83">
                  <c:v>-97.921000000000006</c:v>
                </c:pt>
                <c:pt idx="84">
                  <c:v>-92.161000000000001</c:v>
                </c:pt>
                <c:pt idx="85">
                  <c:v>-86.400999999999996</c:v>
                </c:pt>
                <c:pt idx="86">
                  <c:v>-80.641000000000005</c:v>
                </c:pt>
                <c:pt idx="87">
                  <c:v>-74.881</c:v>
                </c:pt>
                <c:pt idx="88">
                  <c:v>-69.120999999999995</c:v>
                </c:pt>
                <c:pt idx="89">
                  <c:v>-63.360999999999997</c:v>
                </c:pt>
                <c:pt idx="90">
                  <c:v>-57.600999999999999</c:v>
                </c:pt>
                <c:pt idx="91">
                  <c:v>-51.841000000000001</c:v>
                </c:pt>
                <c:pt idx="92">
                  <c:v>-46.081000000000003</c:v>
                </c:pt>
                <c:pt idx="93">
                  <c:v>-40.320999999999998</c:v>
                </c:pt>
                <c:pt idx="94">
                  <c:v>-34.56</c:v>
                </c:pt>
                <c:pt idx="95">
                  <c:v>-28.8</c:v>
                </c:pt>
                <c:pt idx="96">
                  <c:v>-23.04</c:v>
                </c:pt>
                <c:pt idx="97">
                  <c:v>-17.28</c:v>
                </c:pt>
                <c:pt idx="98">
                  <c:v>-11.52</c:v>
                </c:pt>
                <c:pt idx="99">
                  <c:v>-5.76</c:v>
                </c:pt>
                <c:pt idx="100">
                  <c:v>0</c:v>
                </c:pt>
                <c:pt idx="101">
                  <c:v>5.76</c:v>
                </c:pt>
                <c:pt idx="102">
                  <c:v>11.52</c:v>
                </c:pt>
                <c:pt idx="103">
                  <c:v>17.28</c:v>
                </c:pt>
                <c:pt idx="104">
                  <c:v>23.04</c:v>
                </c:pt>
                <c:pt idx="105">
                  <c:v>28.8</c:v>
                </c:pt>
                <c:pt idx="106">
                  <c:v>34.56</c:v>
                </c:pt>
                <c:pt idx="107">
                  <c:v>40.320999999999998</c:v>
                </c:pt>
                <c:pt idx="108">
                  <c:v>46.081000000000003</c:v>
                </c:pt>
                <c:pt idx="109">
                  <c:v>51.841000000000001</c:v>
                </c:pt>
                <c:pt idx="110">
                  <c:v>57.600999999999999</c:v>
                </c:pt>
                <c:pt idx="111">
                  <c:v>63.360999999999997</c:v>
                </c:pt>
                <c:pt idx="112">
                  <c:v>69.120999999999995</c:v>
                </c:pt>
                <c:pt idx="113">
                  <c:v>74.881</c:v>
                </c:pt>
                <c:pt idx="114">
                  <c:v>80.641000000000005</c:v>
                </c:pt>
                <c:pt idx="115">
                  <c:v>86.400999999999996</c:v>
                </c:pt>
                <c:pt idx="116">
                  <c:v>92.161000000000001</c:v>
                </c:pt>
                <c:pt idx="117">
                  <c:v>97.921000000000006</c:v>
                </c:pt>
                <c:pt idx="118">
                  <c:v>103.681</c:v>
                </c:pt>
                <c:pt idx="119">
                  <c:v>109.441</c:v>
                </c:pt>
                <c:pt idx="120">
                  <c:v>115.20099999999999</c:v>
                </c:pt>
                <c:pt idx="121">
                  <c:v>120.962</c:v>
                </c:pt>
                <c:pt idx="122">
                  <c:v>126.72199999999999</c:v>
                </c:pt>
                <c:pt idx="123">
                  <c:v>132.482</c:v>
                </c:pt>
                <c:pt idx="124">
                  <c:v>138.24199999999999</c:v>
                </c:pt>
                <c:pt idx="125">
                  <c:v>144.00200000000001</c:v>
                </c:pt>
                <c:pt idx="126">
                  <c:v>149.762</c:v>
                </c:pt>
                <c:pt idx="127">
                  <c:v>155.52199999999999</c:v>
                </c:pt>
                <c:pt idx="128">
                  <c:v>161.28200000000001</c:v>
                </c:pt>
                <c:pt idx="129">
                  <c:v>167.042</c:v>
                </c:pt>
                <c:pt idx="130">
                  <c:v>172.80199999999999</c:v>
                </c:pt>
                <c:pt idx="131">
                  <c:v>178.56200000000001</c:v>
                </c:pt>
                <c:pt idx="132">
                  <c:v>184.322</c:v>
                </c:pt>
                <c:pt idx="133">
                  <c:v>190.08199999999999</c:v>
                </c:pt>
                <c:pt idx="134">
                  <c:v>195.84200000000001</c:v>
                </c:pt>
                <c:pt idx="135">
                  <c:v>201.60300000000001</c:v>
                </c:pt>
                <c:pt idx="136">
                  <c:v>207.363</c:v>
                </c:pt>
                <c:pt idx="137">
                  <c:v>213.12299999999999</c:v>
                </c:pt>
                <c:pt idx="138">
                  <c:v>218.88300000000001</c:v>
                </c:pt>
                <c:pt idx="139">
                  <c:v>224.643</c:v>
                </c:pt>
                <c:pt idx="140">
                  <c:v>230.40299999999999</c:v>
                </c:pt>
                <c:pt idx="141">
                  <c:v>236.16300000000001</c:v>
                </c:pt>
                <c:pt idx="142">
                  <c:v>241.923</c:v>
                </c:pt>
                <c:pt idx="143">
                  <c:v>247.68299999999999</c:v>
                </c:pt>
                <c:pt idx="144">
                  <c:v>253.44300000000001</c:v>
                </c:pt>
                <c:pt idx="145">
                  <c:v>259.20299999999997</c:v>
                </c:pt>
                <c:pt idx="146">
                  <c:v>264.96300000000002</c:v>
                </c:pt>
                <c:pt idx="147">
                  <c:v>270.72300000000001</c:v>
                </c:pt>
                <c:pt idx="148">
                  <c:v>276.483</c:v>
                </c:pt>
                <c:pt idx="149">
                  <c:v>282.24400000000003</c:v>
                </c:pt>
                <c:pt idx="150">
                  <c:v>288.00400000000002</c:v>
                </c:pt>
                <c:pt idx="151">
                  <c:v>293.76400000000001</c:v>
                </c:pt>
                <c:pt idx="152">
                  <c:v>299.524</c:v>
                </c:pt>
                <c:pt idx="153">
                  <c:v>305.28399999999999</c:v>
                </c:pt>
                <c:pt idx="154">
                  <c:v>311.04399999999998</c:v>
                </c:pt>
                <c:pt idx="155">
                  <c:v>316.80399999999997</c:v>
                </c:pt>
                <c:pt idx="156">
                  <c:v>322.56400000000002</c:v>
                </c:pt>
                <c:pt idx="157">
                  <c:v>328.32400000000001</c:v>
                </c:pt>
                <c:pt idx="158">
                  <c:v>334.084</c:v>
                </c:pt>
                <c:pt idx="159">
                  <c:v>339.84399999999999</c:v>
                </c:pt>
                <c:pt idx="160">
                  <c:v>345.60399999999998</c:v>
                </c:pt>
                <c:pt idx="161">
                  <c:v>351.36399999999998</c:v>
                </c:pt>
                <c:pt idx="162">
                  <c:v>357.125</c:v>
                </c:pt>
                <c:pt idx="163">
                  <c:v>362.88499999999999</c:v>
                </c:pt>
                <c:pt idx="164">
                  <c:v>368.64499999999998</c:v>
                </c:pt>
                <c:pt idx="165">
                  <c:v>374.40499999999997</c:v>
                </c:pt>
                <c:pt idx="166">
                  <c:v>380.16500000000002</c:v>
                </c:pt>
                <c:pt idx="167">
                  <c:v>385.92500000000001</c:v>
                </c:pt>
                <c:pt idx="168">
                  <c:v>391.685</c:v>
                </c:pt>
                <c:pt idx="169">
                  <c:v>397.44499999999999</c:v>
                </c:pt>
                <c:pt idx="170">
                  <c:v>403.20499999999998</c:v>
                </c:pt>
                <c:pt idx="171">
                  <c:v>408.96499999999997</c:v>
                </c:pt>
                <c:pt idx="172">
                  <c:v>414.72500000000002</c:v>
                </c:pt>
                <c:pt idx="173">
                  <c:v>420.48500000000001</c:v>
                </c:pt>
                <c:pt idx="174">
                  <c:v>426.245</c:v>
                </c:pt>
                <c:pt idx="175">
                  <c:v>432.005</c:v>
                </c:pt>
                <c:pt idx="176">
                  <c:v>437.76600000000002</c:v>
                </c:pt>
                <c:pt idx="177">
                  <c:v>443.52600000000001</c:v>
                </c:pt>
                <c:pt idx="178">
                  <c:v>449.286</c:v>
                </c:pt>
                <c:pt idx="179">
                  <c:v>455.04599999999999</c:v>
                </c:pt>
                <c:pt idx="180">
                  <c:v>460.80599999999998</c:v>
                </c:pt>
                <c:pt idx="181">
                  <c:v>466.56599999999997</c:v>
                </c:pt>
                <c:pt idx="182">
                  <c:v>472.32600000000002</c:v>
                </c:pt>
                <c:pt idx="183">
                  <c:v>478.08600000000001</c:v>
                </c:pt>
                <c:pt idx="184">
                  <c:v>483.846</c:v>
                </c:pt>
                <c:pt idx="185">
                  <c:v>489.60599999999999</c:v>
                </c:pt>
                <c:pt idx="186">
                  <c:v>495.36599999999999</c:v>
                </c:pt>
                <c:pt idx="187">
                  <c:v>501.12599999999998</c:v>
                </c:pt>
                <c:pt idx="188">
                  <c:v>506.88600000000002</c:v>
                </c:pt>
                <c:pt idx="189">
                  <c:v>512.64599999999996</c:v>
                </c:pt>
                <c:pt idx="190">
                  <c:v>518.40700000000004</c:v>
                </c:pt>
                <c:pt idx="191">
                  <c:v>524.16700000000003</c:v>
                </c:pt>
                <c:pt idx="192">
                  <c:v>529.92700000000002</c:v>
                </c:pt>
                <c:pt idx="193">
                  <c:v>535.68700000000001</c:v>
                </c:pt>
                <c:pt idx="194">
                  <c:v>541.447</c:v>
                </c:pt>
                <c:pt idx="195">
                  <c:v>547.20699999999999</c:v>
                </c:pt>
                <c:pt idx="196">
                  <c:v>552.96699999999998</c:v>
                </c:pt>
                <c:pt idx="197">
                  <c:v>558.72699999999998</c:v>
                </c:pt>
                <c:pt idx="198">
                  <c:v>564.48699999999997</c:v>
                </c:pt>
                <c:pt idx="199">
                  <c:v>570.24699999999996</c:v>
                </c:pt>
                <c:pt idx="200">
                  <c:v>576.00699999999995</c:v>
                </c:pt>
              </c:numCache>
            </c:numRef>
          </c:xVal>
          <c:yVal>
            <c:numRef>
              <c:f>pplot!$B$1:$B$201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1E-3</c:v>
                </c:pt>
                <c:pt idx="86">
                  <c:v>3.0000000000000001E-3</c:v>
                </c:pt>
                <c:pt idx="87">
                  <c:v>8.9999999999999993E-3</c:v>
                </c:pt>
                <c:pt idx="88">
                  <c:v>2.1999999999999999E-2</c:v>
                </c:pt>
                <c:pt idx="89">
                  <c:v>5.1999999999999998E-2</c:v>
                </c:pt>
                <c:pt idx="90">
                  <c:v>0.113</c:v>
                </c:pt>
                <c:pt idx="91">
                  <c:v>0.22700000000000001</c:v>
                </c:pt>
                <c:pt idx="92">
                  <c:v>0.42499999999999999</c:v>
                </c:pt>
                <c:pt idx="93">
                  <c:v>0.73899999999999999</c:v>
                </c:pt>
                <c:pt idx="94">
                  <c:v>1.194</c:v>
                </c:pt>
                <c:pt idx="95">
                  <c:v>1.79</c:v>
                </c:pt>
                <c:pt idx="96">
                  <c:v>2.4950000000000001</c:v>
                </c:pt>
                <c:pt idx="97">
                  <c:v>3.2290000000000001</c:v>
                </c:pt>
                <c:pt idx="98">
                  <c:v>3.883</c:v>
                </c:pt>
                <c:pt idx="99">
                  <c:v>4.3369999999999997</c:v>
                </c:pt>
                <c:pt idx="100">
                  <c:v>4.5</c:v>
                </c:pt>
                <c:pt idx="101">
                  <c:v>4.3369999999999997</c:v>
                </c:pt>
                <c:pt idx="102">
                  <c:v>3.883</c:v>
                </c:pt>
                <c:pt idx="103">
                  <c:v>3.2290000000000001</c:v>
                </c:pt>
                <c:pt idx="104">
                  <c:v>2.4950000000000001</c:v>
                </c:pt>
                <c:pt idx="105">
                  <c:v>1.79</c:v>
                </c:pt>
                <c:pt idx="106">
                  <c:v>1.194</c:v>
                </c:pt>
                <c:pt idx="107">
                  <c:v>0.73899999999999999</c:v>
                </c:pt>
                <c:pt idx="108">
                  <c:v>0.42499999999999999</c:v>
                </c:pt>
                <c:pt idx="109">
                  <c:v>0.22700000000000001</c:v>
                </c:pt>
                <c:pt idx="110">
                  <c:v>0.113</c:v>
                </c:pt>
                <c:pt idx="111">
                  <c:v>5.1999999999999998E-2</c:v>
                </c:pt>
                <c:pt idx="112">
                  <c:v>2.1999999999999999E-2</c:v>
                </c:pt>
                <c:pt idx="113">
                  <c:v>8.9999999999999993E-3</c:v>
                </c:pt>
                <c:pt idx="114">
                  <c:v>3.0000000000000001E-3</c:v>
                </c:pt>
                <c:pt idx="115">
                  <c:v>1E-3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3040"/>
        <c:axId val="20904960"/>
      </c:scatterChart>
      <c:valAx>
        <c:axId val="20903040"/>
        <c:scaling>
          <c:orientation val="minMax"/>
          <c:max val="100"/>
          <c:min val="-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X(km)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04960"/>
        <c:crosses val="autoZero"/>
        <c:crossBetween val="midCat"/>
        <c:majorUnit val="25"/>
      </c:valAx>
      <c:valAx>
        <c:axId val="209049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(mB)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03040"/>
        <c:crossesAt val="-10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A805D18-7436-4A02-9F38-1080326BF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6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D9302E8-5CD6-4175-960D-6A768879A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12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C91D21-331A-4BAD-96DE-9A0FEFCE8976}" type="slidenum">
              <a:rPr lang="en-US" sz="1200" b="0" smtClean="0">
                <a:latin typeface="Arial" charset="0"/>
              </a:rPr>
              <a:pPr eaLnBrk="1" hangingPunct="1"/>
              <a:t>1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5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b="0" smtClean="0">
              <a:latin typeface="Arial" charset="0"/>
            </a:endParaRP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372C23-1D54-4100-A77A-71E238ED8DB4}" type="slidenum">
              <a:rPr lang="en-US" sz="1200" b="0" smtClean="0">
                <a:latin typeface="Arial" charset="0"/>
              </a:rPr>
              <a:pPr eaLnBrk="1" hangingPunct="1"/>
              <a:t>2</a:t>
            </a:fld>
            <a:endParaRPr 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D0CA-A290-4E51-BD8F-400B5DDC014A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E2DE686-C901-422B-87AF-DB1F5BB46C47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0760-291F-492F-AF24-57800851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2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0DF6-E5E3-4024-8160-809E9DAB1316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7F4F978-0F46-44B6-B30E-8863D6CCF39D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FD05-608D-4657-9053-464BB307A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B565-E954-4CAB-88C4-EFDFEBE20BF3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E867805-4820-415A-AAB6-C23F263C7209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FB95-B9DF-4687-8303-EC3F523F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1C8E756-2838-4BCD-A1BC-A226B72604BE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33286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53CC-0122-4CEE-ABA1-D0575F818537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963F78C-8C2D-43C1-9DE0-C6B6D07CC21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5193-BC05-491C-A704-A61ACB93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2178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9F4B-8844-48D1-B361-1AC700555A14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430C3D2-6ABC-4C4F-AFCA-A044C2B3F12B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BF96-E508-48C2-8E90-C11BA8957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2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55CC-4CAA-4FDF-97A3-C106691FEE16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4AC8E8-E426-4FDB-8571-DBD8FC496A2B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F852-5FAB-4A44-827B-A9CCC545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9F13-9513-4339-BEA3-D5AAFE3C0A58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3C81AC3-CF46-445D-857F-A703B1EA22AC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AA26-86E2-4AB5-87B4-6892049D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2659-2E36-4B24-9E6C-C19C4842E4AC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AAA7-16E2-42DC-BF25-EF6ACE18E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988BA27-0E8D-401E-B60C-E98D4FAD2431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1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63BA-DF7D-4F97-8BC6-046DD2E97544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B2A9045-CCB0-4771-A24F-DE66B0B436F3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9457-096D-46D9-A2EC-39247516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709A-67B8-44D2-AFD2-DE9B65AE377B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6DE5A00-0F2B-4AE3-B626-5B65A485319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ACA2-6270-46B6-8B8A-D85F4D9C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B5A4-A3C3-4A8E-B867-6B94404EDF86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C8E6F65-3516-4F7D-9701-B346FCF9DE8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180A-1EBB-4046-AAB7-D1A207D9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F0DC11C-FA02-4958-972D-73B6028EBEA8}" type="datetimeFigureOut">
              <a:rPr lang="en-US"/>
              <a:pPr>
                <a:defRPr/>
              </a:pPr>
              <a:t>7/18/2013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4643B71-29B9-4429-9D53-E18F82E24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01C1828-A9C4-496E-A5F9-0E94517062D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r>
              <a:rPr lang="en-US" sz="4000" b="1" dirty="0" smtClean="0">
                <a:latin typeface="Arial" charset="0"/>
              </a:rPr>
              <a:t>East Coast Tsunami of June 13, 2013</a:t>
            </a: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Contributors: Bill Knight, </a:t>
            </a:r>
            <a:r>
              <a:rPr lang="en-US" sz="2000" dirty="0" err="1" smtClean="0">
                <a:latin typeface="Arial" charset="0"/>
              </a:rPr>
              <a:t>Dailin</a:t>
            </a:r>
            <a:r>
              <a:rPr lang="en-US" sz="2000" dirty="0" smtClean="0">
                <a:latin typeface="Arial" charset="0"/>
              </a:rPr>
              <a:t> Wang, </a:t>
            </a:r>
            <a:r>
              <a:rPr lang="en-US" sz="2000" dirty="0" err="1" smtClean="0">
                <a:latin typeface="Arial" charset="0"/>
              </a:rPr>
              <a:t>Yoo</a:t>
            </a:r>
            <a:r>
              <a:rPr lang="en-US" sz="2000" dirty="0" smtClean="0">
                <a:latin typeface="Arial" charset="0"/>
              </a:rPr>
              <a:t> Yin Kim, Paul Whitmore, Kara Sterling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NOAA/NWS TWCs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July, 2013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Page </a:t>
            </a:r>
            <a:fld id="{D2A8DEDD-89A0-45A0-943D-D8F09F88C407}" type="slidenum">
              <a:rPr lang="en-US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905000"/>
            <a:ext cx="5290879" cy="3962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30490"/>
            <a:ext cx="4044950" cy="342804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r>
              <a:rPr lang="en-US" sz="2400" dirty="0" smtClean="0"/>
              <a:t>Coincidence of sea level changes at tsunami frequency with air pressure jump passage indicates the jump is a possible MT source.</a:t>
            </a:r>
          </a:p>
          <a:p>
            <a:r>
              <a:rPr lang="en-US" sz="2400" dirty="0" smtClean="0"/>
              <a:t>It is postulated that the system moved off shore at the correct speed to generate </a:t>
            </a:r>
            <a:r>
              <a:rPr lang="en-US" sz="2400" dirty="0" err="1" smtClean="0"/>
              <a:t>Proudman</a:t>
            </a:r>
            <a:r>
              <a:rPr lang="en-US" sz="2400" dirty="0" smtClean="0"/>
              <a:t> resonance and thus a larger wave.</a:t>
            </a:r>
          </a:p>
          <a:p>
            <a:r>
              <a:rPr lang="en-US" sz="2400" dirty="0" smtClean="0"/>
              <a:t>DART 44402 arrival time matches (~1700Z).</a:t>
            </a:r>
          </a:p>
          <a:p>
            <a:r>
              <a:rPr lang="en-US" sz="2400" dirty="0" smtClean="0"/>
              <a:t>A shelf edge reflection as determined by </a:t>
            </a:r>
            <a:r>
              <a:rPr lang="en-US" sz="2400" dirty="0" err="1" smtClean="0"/>
              <a:t>Pasquet</a:t>
            </a:r>
            <a:r>
              <a:rPr lang="en-US" sz="2400" dirty="0" smtClean="0"/>
              <a:t> and </a:t>
            </a:r>
            <a:r>
              <a:rPr lang="en-US" sz="2400" dirty="0" err="1" smtClean="0"/>
              <a:t>Vilibic</a:t>
            </a:r>
            <a:r>
              <a:rPr lang="en-US" sz="2400" dirty="0" smtClean="0"/>
              <a:t> </a:t>
            </a:r>
            <a:r>
              <a:rPr lang="en-US" sz="2400" dirty="0" smtClean="0"/>
              <a:t>provides rationale for </a:t>
            </a:r>
            <a:r>
              <a:rPr lang="en-US" sz="2400" dirty="0" smtClean="0"/>
              <a:t>the delay in the larger impacts back along the coast.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FBEC4-59FD-4C6E-A1E7-FF44AAEFE5BE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42084" cy="4906963"/>
          </a:xfrm>
        </p:spPr>
        <p:txBody>
          <a:bodyPr/>
          <a:lstStyle/>
          <a:p>
            <a:r>
              <a:rPr lang="en-US" dirty="0" smtClean="0"/>
              <a:t>Analysis of arrival times (Wang)</a:t>
            </a:r>
          </a:p>
          <a:p>
            <a:pPr lvl="1"/>
            <a:r>
              <a:rPr lang="en-US" dirty="0" smtClean="0"/>
              <a:t>White dots show source locations which have higher probability to generate observed arrival times.</a:t>
            </a:r>
          </a:p>
          <a:p>
            <a:pPr lvl="1"/>
            <a:r>
              <a:rPr lang="en-US" dirty="0" smtClean="0"/>
              <a:t>Lends support for shelf break reflection as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5976C-44AC-4095-A6D9-5B9A7629763F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93" y="1676400"/>
            <a:ext cx="44796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400" dirty="0" smtClean="0"/>
              <a:t>Can we reproduce the event numerically?</a:t>
            </a:r>
          </a:p>
          <a:p>
            <a:r>
              <a:rPr lang="en-US" sz="2400" dirty="0" smtClean="0"/>
              <a:t>Simplified source:</a:t>
            </a:r>
          </a:p>
          <a:p>
            <a:pPr lvl="1"/>
            <a:r>
              <a:rPr lang="en-US" sz="2000" dirty="0" smtClean="0"/>
              <a:t>Numerical model using 4.5mb jump.</a:t>
            </a:r>
          </a:p>
          <a:p>
            <a:pPr lvl="1"/>
            <a:r>
              <a:rPr lang="en-US" sz="2000" dirty="0" smtClean="0"/>
              <a:t>Moving east at 20m/s (45 mph)</a:t>
            </a:r>
          </a:p>
          <a:p>
            <a:pPr lvl="1"/>
            <a:r>
              <a:rPr lang="en-US" sz="2000" dirty="0" smtClean="0"/>
              <a:t>Source extends from 38N-40N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FB537-9B8C-4FD9-BB22-6E2C61476F8F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260596"/>
              </p:ext>
            </p:extLst>
          </p:nvPr>
        </p:nvGraphicFramePr>
        <p:xfrm>
          <a:off x="1143000" y="3048000"/>
          <a:ext cx="6653212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8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9818"/>
            <a:ext cx="8382000" cy="4983163"/>
          </a:xfrm>
        </p:spPr>
        <p:txBody>
          <a:bodyPr/>
          <a:lstStyle/>
          <a:p>
            <a:r>
              <a:rPr lang="en-US" dirty="0" smtClean="0"/>
              <a:t>Alaska Tsunami Forecast Model adapted to use pressure field as source.</a:t>
            </a:r>
          </a:p>
          <a:p>
            <a:r>
              <a:rPr lang="en-US" dirty="0" smtClean="0"/>
              <a:t>Coastal grid 15s increment; ocean grid 4’ increment</a:t>
            </a:r>
          </a:p>
          <a:p>
            <a:r>
              <a:rPr lang="en-US" dirty="0" smtClean="0"/>
              <a:t>Animation by Knight shows strong reflection of shelf break. THIS ONLY SHOWS COASTAL GRID&gt;</a:t>
            </a:r>
          </a:p>
          <a:p>
            <a:r>
              <a:rPr lang="en-US" dirty="0" smtClean="0"/>
              <a:t>Results match well in time but not frequency.  Modeled height is consistently high.  </a:t>
            </a:r>
          </a:p>
          <a:p>
            <a:pPr lvl="1"/>
            <a:r>
              <a:rPr lang="en-US" dirty="0" smtClean="0"/>
              <a:t>Suggests we need tighter, more transient source.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23F84-93A1-4B07-B931-05E11AE8EA12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A7679-3A09-4210-A448-25416768B1CE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>
              <a:latin typeface="Arial" charset="0"/>
            </a:endParaRPr>
          </a:p>
        </p:txBody>
      </p:sp>
      <p:pic>
        <p:nvPicPr>
          <p:cNvPr id="6" name="MeteotsunamiAnim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2286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Results from PTWC RIFT model adapted for </a:t>
            </a:r>
            <a:r>
              <a:rPr lang="en-US" dirty="0" err="1" smtClean="0"/>
              <a:t>meteo</a:t>
            </a:r>
            <a:r>
              <a:rPr lang="en-US" dirty="0" smtClean="0"/>
              <a:t> source (Wang)</a:t>
            </a:r>
          </a:p>
          <a:p>
            <a:r>
              <a:rPr lang="en-US" dirty="0" smtClean="0"/>
              <a:t>Uses two point source to attempt to simulate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7BF80-6DA5-465E-AEBE-F29FE5BE9568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15</a:t>
            </a:fld>
            <a:endParaRPr lang="en-US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84785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more atmospheric expertise to help refine source for ATFM/RIFT</a:t>
            </a:r>
          </a:p>
          <a:p>
            <a:r>
              <a:rPr lang="en-US" dirty="0" smtClean="0"/>
              <a:t>Can atmospheric models reproduce the high frequency pressure jump?</a:t>
            </a:r>
          </a:p>
          <a:p>
            <a:r>
              <a:rPr lang="en-US" dirty="0" smtClean="0"/>
              <a:t>Use a coupled model </a:t>
            </a:r>
            <a:r>
              <a:rPr lang="en-US" smtClean="0"/>
              <a:t>(</a:t>
            </a:r>
            <a:r>
              <a:rPr lang="en-US" smtClean="0"/>
              <a:t>atmospheric/oceanic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70F5F-9F8A-4F7C-850F-1F3EE55ACD09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Was it a meteotsunami?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/>
          <a:p>
            <a:pPr>
              <a:defRPr/>
            </a:pPr>
            <a:fld id="{D4BC3C47-6AA8-4CB0-B20D-6F42BB9DE245}" type="datetime1">
              <a:rPr lang="en-US" smtClean="0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4B7BAF5-7318-48C7-8E6C-3FF9F708DDAA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sp>
        <p:nvSpPr>
          <p:cNvPr id="15365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r>
              <a:rPr lang="en-US" dirty="0" smtClean="0"/>
              <a:t>Well, what is a meteotsunami (MT)?</a:t>
            </a:r>
          </a:p>
          <a:p>
            <a:pPr lvl="1"/>
            <a:r>
              <a:rPr lang="en-US" sz="2400" dirty="0" smtClean="0"/>
              <a:t>Atmospherically forced waves in the tsunami frequency band.</a:t>
            </a:r>
          </a:p>
          <a:p>
            <a:pPr lvl="1"/>
            <a:r>
              <a:rPr lang="en-US" sz="2400" dirty="0" smtClean="0"/>
              <a:t>Recent research shows the source mechanism is often directly attributed to abrupt air pressure jumps.</a:t>
            </a:r>
          </a:p>
          <a:p>
            <a:pPr lvl="1"/>
            <a:r>
              <a:rPr lang="en-US" sz="2400" dirty="0" smtClean="0"/>
              <a:t>Pressure jumps of a few mbar translate to a sea level perturbation of a few cm (inverted barometer (IB) effect).</a:t>
            </a:r>
          </a:p>
          <a:p>
            <a:pPr lvl="1"/>
            <a:r>
              <a:rPr lang="en-US" sz="2400" dirty="0" smtClean="0"/>
              <a:t>Resonance effects can greatly magnify the direct source effect.</a:t>
            </a:r>
          </a:p>
          <a:p>
            <a:pPr lvl="1"/>
            <a:r>
              <a:rPr lang="en-US" sz="2400" dirty="0" smtClean="0"/>
              <a:t>High frequency jumps are necessary to impart tsunami frequencies.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Resonance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4653"/>
            <a:ext cx="4343400" cy="4525963"/>
          </a:xfrm>
        </p:spPr>
        <p:txBody>
          <a:bodyPr/>
          <a:lstStyle/>
          <a:p>
            <a:r>
              <a:rPr lang="en-US" dirty="0" err="1" smtClean="0"/>
              <a:t>Proudman</a:t>
            </a:r>
            <a:endParaRPr lang="en-US" dirty="0" smtClean="0"/>
          </a:p>
          <a:p>
            <a:pPr lvl="1"/>
            <a:r>
              <a:rPr lang="en-US" dirty="0" smtClean="0"/>
              <a:t>Pressure jump propagation speed = long wave speed</a:t>
            </a:r>
          </a:p>
          <a:p>
            <a:r>
              <a:rPr lang="en-US" dirty="0" smtClean="0"/>
              <a:t>Greenspan</a:t>
            </a:r>
          </a:p>
          <a:p>
            <a:pPr lvl="1"/>
            <a:r>
              <a:rPr lang="en-US" dirty="0" smtClean="0"/>
              <a:t>Apparent along shore pressure jump prop. speed = edge wave speed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037FC-7D9D-4CC5-B2B5-C0E6D5F32353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>
              <a:latin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3" y="1676400"/>
            <a:ext cx="5039995" cy="379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3735" y="5529185"/>
            <a:ext cx="501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Proudman</a:t>
            </a:r>
            <a:r>
              <a:rPr lang="en-US" dirty="0"/>
              <a:t> resonance simulation example for a one-dimensional case.  In this example, the sine-wave disturbance propagates left to right at 30 m/s starting at </a:t>
            </a:r>
            <a:r>
              <a:rPr lang="en-US" dirty="0" smtClean="0"/>
              <a:t>t=0 and magnifies over 10x.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Resonance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4525963"/>
          </a:xfrm>
        </p:spPr>
        <p:txBody>
          <a:bodyPr/>
          <a:lstStyle/>
          <a:p>
            <a:r>
              <a:rPr lang="en-US" dirty="0" smtClean="0"/>
              <a:t>MT buildup example – Balearic 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9E47-97BA-4081-9E99-12D9009751F9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799"/>
            <a:ext cx="8807569" cy="41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1634" y="5987909"/>
            <a:ext cx="3292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Vilibic</a:t>
            </a:r>
            <a:r>
              <a:rPr lang="en-US" dirty="0" smtClean="0"/>
              <a:t>,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Has there been any east coast meteotsunamis?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 MT project studied this</a:t>
            </a:r>
          </a:p>
          <a:p>
            <a:r>
              <a:rPr lang="en-US" dirty="0" smtClean="0"/>
              <a:t>Yes  - group published several papers on previous events</a:t>
            </a:r>
          </a:p>
          <a:p>
            <a:r>
              <a:rPr lang="en-US" dirty="0" smtClean="0"/>
              <a:t>June, 2013 paper showed many events analogous to this one</a:t>
            </a:r>
          </a:p>
          <a:p>
            <a:pPr lvl="1"/>
            <a:r>
              <a:rPr lang="en-US" dirty="0" smtClean="0"/>
              <a:t>That is, pressure jumps followed hours later by coastal tsunami impact (small in previous cases).</a:t>
            </a:r>
          </a:p>
          <a:p>
            <a:pPr lvl="1"/>
            <a:r>
              <a:rPr lang="en-US" dirty="0" smtClean="0"/>
              <a:t>Cause of time delay determined to be due to shelf edge reflections.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79F2A-8A50-4B07-B844-BC2DF7DE2979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Shelf Edge Reflections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6900"/>
            <a:ext cx="4280210" cy="45581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7D382-6144-437F-945D-AB173234531C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09" y="1866900"/>
            <a:ext cx="4406125" cy="415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5009" y="6152275"/>
            <a:ext cx="3005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Pasquet</a:t>
            </a:r>
            <a:r>
              <a:rPr lang="en-US" dirty="0" smtClean="0"/>
              <a:t> and </a:t>
            </a:r>
            <a:r>
              <a:rPr lang="en-US" dirty="0" err="1" smtClean="0"/>
              <a:t>Vilibic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June 13, 2013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Background – major weather event moving across US rapidly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A4A6E-11C7-497A-8CE5-955113B61D94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>
              <a:latin typeface="Arial" charset="0"/>
            </a:endParaRPr>
          </a:p>
        </p:txBody>
      </p:sp>
      <p:pic>
        <p:nvPicPr>
          <p:cNvPr id="79875" name="Picture 3" descr="C:\wpfiles\Projects\MeteoTsunamis\Meteotsu06-13-2013\radar_composite_first_ev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43800" cy="42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983163"/>
          </a:xfrm>
        </p:spPr>
        <p:txBody>
          <a:bodyPr/>
          <a:lstStyle/>
          <a:p>
            <a:r>
              <a:rPr lang="en-US" sz="2400" dirty="0" smtClean="0"/>
              <a:t>Pressure jumps noted in upper Chesapeake Bay and Delaware Bay at about 1300Z and 1500Z respectively (coincident with </a:t>
            </a:r>
            <a:r>
              <a:rPr lang="en-US" sz="2400" dirty="0" err="1" smtClean="0"/>
              <a:t>derecho</a:t>
            </a:r>
            <a:r>
              <a:rPr lang="en-US" sz="2400" dirty="0" smtClean="0"/>
              <a:t> passage)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7280E-6FF5-4912-B61A-EA76668DE572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>
              <a:latin typeface="Arial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" b="9794"/>
          <a:stretch/>
        </p:blipFill>
        <p:spPr>
          <a:xfrm>
            <a:off x="3246692" y="4267200"/>
            <a:ext cx="5897308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150"/>
            <a:ext cx="6172200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5346" y="2954923"/>
            <a:ext cx="267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Annapolis , MD– June 13-14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098" y="6172200"/>
            <a:ext cx="2776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Cape May,  NJ  June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June 13, 2013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sz="2400" dirty="0" smtClean="0"/>
              <a:t>Sea level fluctuations at tsunami frequency noted to be coincident with pressure jump in those locations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86BED-7B31-4BB2-AA9C-237D6425006D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963F78C-8C2D-43C1-9DE0-C6B6D07CC21F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" y="2401093"/>
            <a:ext cx="5334000" cy="399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5029199" cy="3766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7528" y="2231816"/>
            <a:ext cx="267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Annapolis , MD– June 13-14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2231" y="6427339"/>
            <a:ext cx="2589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Cape May,  NJ  June 13,-14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4905</TotalTime>
  <Words>645</Words>
  <Application>Microsoft Office PowerPoint</Application>
  <PresentationFormat>On-screen Show (4:3)</PresentationFormat>
  <Paragraphs>98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   East Coast Tsunami of June 13, 2013 Contributors: Bill Knight, Dailin Wang, Yoo Yin Kim, Paul Whitmore, Kara Sterling NOAA/NWS TWCs July, 2013  </vt:lpstr>
      <vt:lpstr>Was it a meteotsunami?</vt:lpstr>
      <vt:lpstr>Resonance Effects</vt:lpstr>
      <vt:lpstr>Resonance Effects</vt:lpstr>
      <vt:lpstr>Has there been any east coast meteotsunamis?</vt:lpstr>
      <vt:lpstr>Shelf Edge Reflections</vt:lpstr>
      <vt:lpstr>June 13, 2013 event</vt:lpstr>
      <vt:lpstr>June 13, 2013 event</vt:lpstr>
      <vt:lpstr>June 13, 2013 event</vt:lpstr>
      <vt:lpstr>June 13, 2013 event</vt:lpstr>
      <vt:lpstr>June 13, 2013 event</vt:lpstr>
      <vt:lpstr>June 13, 2013 event</vt:lpstr>
      <vt:lpstr>June 13, 2013 event</vt:lpstr>
      <vt:lpstr>PowerPoint Presentation</vt:lpstr>
      <vt:lpstr>June 13, 2013 event</vt:lpstr>
      <vt:lpstr>Next Steps</vt:lpstr>
    </vt:vector>
  </TitlesOfParts>
  <Company>WC/ATWC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Whitmore</dc:creator>
  <cp:lastModifiedBy>Paul M. Whitmore</cp:lastModifiedBy>
  <cp:revision>100</cp:revision>
  <dcterms:created xsi:type="dcterms:W3CDTF">2007-07-10T14:58:33Z</dcterms:created>
  <dcterms:modified xsi:type="dcterms:W3CDTF">2013-07-18T15:02:20Z</dcterms:modified>
</cp:coreProperties>
</file>