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tags/tag6.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notesSlides/notesSlide8.xml" ContentType="application/vnd.openxmlformats-officedocument.presentationml.notesSlide+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tags/tag3.xml" ContentType="application/vnd.openxmlformats-officedocument.presentationml.tags+xml"/>
  <Default Extension="jpeg" ContentType="image/jpeg"/>
  <Default Extension="emf" ContentType="image/x-emf"/>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1"/>
  </p:notesMasterIdLst>
  <p:sldIdLst>
    <p:sldId id="256" r:id="rId2"/>
    <p:sldId id="263" r:id="rId3"/>
    <p:sldId id="262" r:id="rId4"/>
    <p:sldId id="271" r:id="rId5"/>
    <p:sldId id="273" r:id="rId6"/>
    <p:sldId id="268" r:id="rId7"/>
    <p:sldId id="264" r:id="rId8"/>
    <p:sldId id="265" r:id="rId9"/>
    <p:sldId id="266" r:id="rId10"/>
    <p:sldId id="269" r:id="rId11"/>
    <p:sldId id="270" r:id="rId12"/>
    <p:sldId id="260" r:id="rId13"/>
    <p:sldId id="275" r:id="rId14"/>
    <p:sldId id="274" r:id="rId15"/>
    <p:sldId id="259" r:id="rId16"/>
    <p:sldId id="267" r:id="rId17"/>
    <p:sldId id="261" r:id="rId18"/>
    <p:sldId id="258" r:id="rId19"/>
    <p:sldId id="257" r:id="rId20"/>
  </p:sldIdLst>
  <p:sldSz cx="9144000" cy="6858000" type="screen4x3"/>
  <p:notesSz cx="6858000" cy="9144000"/>
  <p:embeddedFontLst>
    <p:embeddedFont>
      <p:font typeface="Calibri" pitchFamily="34" charset="0"/>
      <p:regular r:id="rId22"/>
      <p:bold r:id="rId23"/>
      <p:italic r:id="rId24"/>
      <p:boldItalic r:id="rId25"/>
    </p:embeddedFont>
    <p:embeddedFont>
      <p:font typeface="Lucida Calligraphy" pitchFamily="66" charset="0"/>
      <p:regular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clrMru>
    <a:srgbClr val="4127D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8" d="100"/>
          <a:sy n="88" d="100"/>
        </p:scale>
        <p:origin x="-1062"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776CD3-6FE8-4DA1-8E22-4ABFAE92DCA2}" type="doc">
      <dgm:prSet loTypeId="urn:microsoft.com/office/officeart/2005/8/layout/process2" loCatId="process" qsTypeId="urn:microsoft.com/office/officeart/2005/8/quickstyle/simple1" qsCatId="simple" csTypeId="urn:microsoft.com/office/officeart/2005/8/colors/accent1_2" csCatId="accent1" phldr="1"/>
      <dgm:spPr/>
    </dgm:pt>
    <dgm:pt modelId="{7F8BC8EB-EC97-491D-B8E6-EBF63ED98C5C}">
      <dgm:prSet phldrT="[Text]" custT="1"/>
      <dgm:spPr/>
      <dgm:t>
        <a:bodyPr/>
        <a:lstStyle/>
        <a:p>
          <a:pPr algn="ctr">
            <a:lnSpc>
              <a:spcPts val="2400"/>
            </a:lnSpc>
            <a:spcBef>
              <a:spcPts val="0"/>
            </a:spcBef>
            <a:spcAft>
              <a:spcPts val="0"/>
            </a:spcAft>
          </a:pPr>
          <a:r>
            <a:rPr lang="en-US" sz="2000" dirty="0" smtClean="0">
              <a:solidFill>
                <a:schemeClr val="bg1"/>
              </a:solidFill>
            </a:rPr>
            <a:t>Strong stratification</a:t>
          </a:r>
          <a:endParaRPr lang="en-US" sz="2000" dirty="0">
            <a:solidFill>
              <a:schemeClr val="bg1"/>
            </a:solidFill>
          </a:endParaRPr>
        </a:p>
      </dgm:t>
    </dgm:pt>
    <dgm:pt modelId="{E65B835B-EFF2-4CC8-B179-23F8B734E87F}" type="parTrans" cxnId="{F7674223-DF76-4A39-B4F9-FC943C6A34AE}">
      <dgm:prSet/>
      <dgm:spPr/>
      <dgm:t>
        <a:bodyPr/>
        <a:lstStyle/>
        <a:p>
          <a:pPr algn="ctr">
            <a:lnSpc>
              <a:spcPts val="2400"/>
            </a:lnSpc>
            <a:spcBef>
              <a:spcPts val="0"/>
            </a:spcBef>
            <a:spcAft>
              <a:spcPts val="0"/>
            </a:spcAft>
          </a:pPr>
          <a:endParaRPr lang="en-US" sz="3200">
            <a:solidFill>
              <a:srgbClr val="230EBE"/>
            </a:solidFill>
          </a:endParaRPr>
        </a:p>
      </dgm:t>
    </dgm:pt>
    <dgm:pt modelId="{4838BD78-8FEE-4D4F-A266-2DCDE4E72034}" type="sibTrans" cxnId="{F7674223-DF76-4A39-B4F9-FC943C6A34AE}">
      <dgm:prSet custT="1"/>
      <dgm:spPr>
        <a:solidFill>
          <a:schemeClr val="tx2"/>
        </a:solidFill>
      </dgm:spPr>
      <dgm:t>
        <a:bodyPr/>
        <a:lstStyle/>
        <a:p>
          <a:pPr algn="ctr">
            <a:lnSpc>
              <a:spcPts val="2400"/>
            </a:lnSpc>
            <a:spcBef>
              <a:spcPts val="0"/>
            </a:spcBef>
            <a:spcAft>
              <a:spcPts val="0"/>
            </a:spcAft>
          </a:pPr>
          <a:endParaRPr lang="en-US" sz="1050">
            <a:solidFill>
              <a:srgbClr val="230EBE"/>
            </a:solidFill>
          </a:endParaRPr>
        </a:p>
      </dgm:t>
    </dgm:pt>
    <dgm:pt modelId="{3EAD81CA-5CD4-4E53-B0A1-0815EC08EE30}">
      <dgm:prSet phldrT="[Text]" custT="1"/>
      <dgm:spPr/>
      <dgm:t>
        <a:bodyPr/>
        <a:lstStyle/>
        <a:p>
          <a:pPr algn="ctr">
            <a:lnSpc>
              <a:spcPts val="2400"/>
            </a:lnSpc>
            <a:spcBef>
              <a:spcPts val="0"/>
            </a:spcBef>
            <a:spcAft>
              <a:spcPts val="0"/>
            </a:spcAft>
          </a:pPr>
          <a:r>
            <a:rPr lang="en-US" sz="2000" dirty="0" smtClean="0">
              <a:solidFill>
                <a:schemeClr val="bg1"/>
              </a:solidFill>
            </a:rPr>
            <a:t>Low surface layer nutrients</a:t>
          </a:r>
          <a:endParaRPr lang="en-US" sz="2000" baseline="-25000" dirty="0">
            <a:solidFill>
              <a:schemeClr val="bg1"/>
            </a:solidFill>
          </a:endParaRPr>
        </a:p>
      </dgm:t>
    </dgm:pt>
    <dgm:pt modelId="{3CE1017B-9EEA-4306-B648-4D9A40FAE71A}" type="parTrans" cxnId="{97F485CB-BCBD-49C8-8499-A19556FF4C73}">
      <dgm:prSet/>
      <dgm:spPr/>
      <dgm:t>
        <a:bodyPr/>
        <a:lstStyle/>
        <a:p>
          <a:pPr algn="ctr">
            <a:lnSpc>
              <a:spcPts val="2400"/>
            </a:lnSpc>
            <a:spcBef>
              <a:spcPts val="0"/>
            </a:spcBef>
            <a:spcAft>
              <a:spcPts val="0"/>
            </a:spcAft>
          </a:pPr>
          <a:endParaRPr lang="en-US" sz="3200">
            <a:solidFill>
              <a:srgbClr val="230EBE"/>
            </a:solidFill>
          </a:endParaRPr>
        </a:p>
      </dgm:t>
    </dgm:pt>
    <dgm:pt modelId="{192AF3CA-E715-4ABF-88B3-464158350A27}" type="sibTrans" cxnId="{97F485CB-BCBD-49C8-8499-A19556FF4C73}">
      <dgm:prSet custT="1"/>
      <dgm:spPr>
        <a:solidFill>
          <a:schemeClr val="tx2"/>
        </a:solidFill>
      </dgm:spPr>
      <dgm:t>
        <a:bodyPr/>
        <a:lstStyle/>
        <a:p>
          <a:pPr algn="ctr">
            <a:lnSpc>
              <a:spcPts val="2400"/>
            </a:lnSpc>
            <a:spcBef>
              <a:spcPts val="0"/>
            </a:spcBef>
            <a:spcAft>
              <a:spcPts val="0"/>
            </a:spcAft>
          </a:pPr>
          <a:endParaRPr lang="en-US" sz="1050">
            <a:solidFill>
              <a:srgbClr val="230EBE"/>
            </a:solidFill>
          </a:endParaRPr>
        </a:p>
      </dgm:t>
    </dgm:pt>
    <dgm:pt modelId="{52C4DC08-224C-4147-A651-005A387C45E8}">
      <dgm:prSet phldrT="[Text]" custT="1"/>
      <dgm:spPr/>
      <dgm:t>
        <a:bodyPr/>
        <a:lstStyle/>
        <a:p>
          <a:pPr algn="ctr">
            <a:lnSpc>
              <a:spcPts val="2400"/>
            </a:lnSpc>
            <a:spcBef>
              <a:spcPts val="0"/>
            </a:spcBef>
            <a:spcAft>
              <a:spcPts val="0"/>
            </a:spcAft>
          </a:pPr>
          <a:r>
            <a:rPr lang="en-US" sz="2000" dirty="0" smtClean="0">
              <a:solidFill>
                <a:schemeClr val="bg1"/>
              </a:solidFill>
            </a:rPr>
            <a:t>Lack of large zooplankton </a:t>
          </a:r>
          <a:endParaRPr lang="en-US" sz="2000" dirty="0">
            <a:solidFill>
              <a:schemeClr val="bg1"/>
            </a:solidFill>
          </a:endParaRPr>
        </a:p>
      </dgm:t>
    </dgm:pt>
    <dgm:pt modelId="{2AB063E2-42B6-4C10-9229-C0846A16258A}" type="parTrans" cxnId="{142EB525-65C6-497B-8F08-A57ABA3F6DD7}">
      <dgm:prSet/>
      <dgm:spPr/>
      <dgm:t>
        <a:bodyPr/>
        <a:lstStyle/>
        <a:p>
          <a:pPr algn="ctr">
            <a:lnSpc>
              <a:spcPts val="2400"/>
            </a:lnSpc>
            <a:spcBef>
              <a:spcPts val="0"/>
            </a:spcBef>
            <a:spcAft>
              <a:spcPts val="0"/>
            </a:spcAft>
          </a:pPr>
          <a:endParaRPr lang="en-US" sz="3200">
            <a:solidFill>
              <a:srgbClr val="230EBE"/>
            </a:solidFill>
          </a:endParaRPr>
        </a:p>
      </dgm:t>
    </dgm:pt>
    <dgm:pt modelId="{F0F80130-3DF9-41E0-B7BB-07B1DE8249B9}" type="sibTrans" cxnId="{142EB525-65C6-497B-8F08-A57ABA3F6DD7}">
      <dgm:prSet custT="1"/>
      <dgm:spPr>
        <a:solidFill>
          <a:schemeClr val="tx2"/>
        </a:solidFill>
      </dgm:spPr>
      <dgm:t>
        <a:bodyPr/>
        <a:lstStyle/>
        <a:p>
          <a:pPr algn="ctr">
            <a:lnSpc>
              <a:spcPts val="2400"/>
            </a:lnSpc>
            <a:spcBef>
              <a:spcPts val="0"/>
            </a:spcBef>
            <a:spcAft>
              <a:spcPts val="0"/>
            </a:spcAft>
          </a:pPr>
          <a:endParaRPr lang="en-US" sz="1050">
            <a:solidFill>
              <a:srgbClr val="230EBE"/>
            </a:solidFill>
          </a:endParaRPr>
        </a:p>
      </dgm:t>
    </dgm:pt>
    <dgm:pt modelId="{B2684914-B012-4F0E-A6D4-948276D01FE8}">
      <dgm:prSet custT="1"/>
      <dgm:spPr/>
      <dgm:t>
        <a:bodyPr/>
        <a:lstStyle/>
        <a:p>
          <a:pPr algn="ctr">
            <a:lnSpc>
              <a:spcPts val="2400"/>
            </a:lnSpc>
            <a:spcBef>
              <a:spcPts val="0"/>
            </a:spcBef>
            <a:spcAft>
              <a:spcPts val="0"/>
            </a:spcAft>
          </a:pPr>
          <a:r>
            <a:rPr lang="en-US" sz="2000" dirty="0" smtClean="0">
              <a:solidFill>
                <a:schemeClr val="bg1"/>
              </a:solidFill>
            </a:rPr>
            <a:t>Reduced prey for </a:t>
          </a:r>
          <a:br>
            <a:rPr lang="en-US" sz="2000" dirty="0" smtClean="0">
              <a:solidFill>
                <a:schemeClr val="bg1"/>
              </a:solidFill>
            </a:rPr>
          </a:br>
          <a:r>
            <a:rPr lang="en-US" sz="2000" dirty="0" smtClean="0">
              <a:solidFill>
                <a:schemeClr val="bg1"/>
              </a:solidFill>
            </a:rPr>
            <a:t>age-0 gadids</a:t>
          </a:r>
          <a:endParaRPr lang="en-US" sz="2000" dirty="0">
            <a:solidFill>
              <a:schemeClr val="bg1"/>
            </a:solidFill>
          </a:endParaRPr>
        </a:p>
      </dgm:t>
    </dgm:pt>
    <dgm:pt modelId="{32382C0D-9EDC-402F-98A6-21FB2D43E349}" type="parTrans" cxnId="{E0E3763E-F064-4070-B4BE-279B5338108B}">
      <dgm:prSet/>
      <dgm:spPr/>
      <dgm:t>
        <a:bodyPr/>
        <a:lstStyle/>
        <a:p>
          <a:pPr algn="ctr">
            <a:lnSpc>
              <a:spcPts val="2400"/>
            </a:lnSpc>
            <a:spcBef>
              <a:spcPts val="0"/>
            </a:spcBef>
            <a:spcAft>
              <a:spcPts val="0"/>
            </a:spcAft>
          </a:pPr>
          <a:endParaRPr lang="en-US" sz="3200">
            <a:solidFill>
              <a:srgbClr val="230EBE"/>
            </a:solidFill>
          </a:endParaRPr>
        </a:p>
      </dgm:t>
    </dgm:pt>
    <dgm:pt modelId="{0381ACB5-BFF9-49C3-9D2A-EF80C1DAF490}" type="sibTrans" cxnId="{E0E3763E-F064-4070-B4BE-279B5338108B}">
      <dgm:prSet custT="1"/>
      <dgm:spPr>
        <a:solidFill>
          <a:schemeClr val="tx2"/>
        </a:solidFill>
      </dgm:spPr>
      <dgm:t>
        <a:bodyPr/>
        <a:lstStyle/>
        <a:p>
          <a:pPr algn="ctr">
            <a:lnSpc>
              <a:spcPts val="2400"/>
            </a:lnSpc>
            <a:spcBef>
              <a:spcPts val="0"/>
            </a:spcBef>
            <a:spcAft>
              <a:spcPts val="0"/>
            </a:spcAft>
          </a:pPr>
          <a:endParaRPr lang="en-US" sz="1050">
            <a:solidFill>
              <a:srgbClr val="230EBE"/>
            </a:solidFill>
          </a:endParaRPr>
        </a:p>
      </dgm:t>
    </dgm:pt>
    <dgm:pt modelId="{49F82B24-E489-4BB5-8789-8B867BC68CF2}">
      <dgm:prSet custT="1"/>
      <dgm:spPr/>
      <dgm:t>
        <a:bodyPr/>
        <a:lstStyle/>
        <a:p>
          <a:pPr algn="ctr">
            <a:lnSpc>
              <a:spcPts val="2400"/>
            </a:lnSpc>
            <a:spcBef>
              <a:spcPts val="0"/>
            </a:spcBef>
            <a:spcAft>
              <a:spcPts val="0"/>
            </a:spcAft>
          </a:pPr>
          <a:r>
            <a:rPr lang="en-US" sz="2000" dirty="0" smtClean="0">
              <a:solidFill>
                <a:schemeClr val="bg1"/>
              </a:solidFill>
            </a:rPr>
            <a:t>Low overwinter survival</a:t>
          </a:r>
          <a:endParaRPr lang="en-US" sz="2000" dirty="0">
            <a:solidFill>
              <a:schemeClr val="bg1"/>
            </a:solidFill>
          </a:endParaRPr>
        </a:p>
      </dgm:t>
    </dgm:pt>
    <dgm:pt modelId="{96E580D1-1EB8-40A2-B6D2-C9C344A0C6CF}" type="parTrans" cxnId="{AF6287A0-87E9-4B5F-BA6A-A432701FA985}">
      <dgm:prSet/>
      <dgm:spPr/>
      <dgm:t>
        <a:bodyPr/>
        <a:lstStyle/>
        <a:p>
          <a:pPr algn="ctr">
            <a:lnSpc>
              <a:spcPts val="2400"/>
            </a:lnSpc>
            <a:spcBef>
              <a:spcPts val="0"/>
            </a:spcBef>
            <a:spcAft>
              <a:spcPts val="0"/>
            </a:spcAft>
          </a:pPr>
          <a:endParaRPr lang="en-US" sz="3200">
            <a:solidFill>
              <a:srgbClr val="230EBE"/>
            </a:solidFill>
          </a:endParaRPr>
        </a:p>
      </dgm:t>
    </dgm:pt>
    <dgm:pt modelId="{897F89A5-0C2E-416B-9C8B-DD6DF7F20A5F}" type="sibTrans" cxnId="{AF6287A0-87E9-4B5F-BA6A-A432701FA985}">
      <dgm:prSet/>
      <dgm:spPr/>
      <dgm:t>
        <a:bodyPr/>
        <a:lstStyle/>
        <a:p>
          <a:pPr algn="ctr">
            <a:lnSpc>
              <a:spcPts val="2400"/>
            </a:lnSpc>
            <a:spcBef>
              <a:spcPts val="0"/>
            </a:spcBef>
            <a:spcAft>
              <a:spcPts val="0"/>
            </a:spcAft>
          </a:pPr>
          <a:endParaRPr lang="en-US" sz="3200">
            <a:solidFill>
              <a:srgbClr val="230EBE"/>
            </a:solidFill>
          </a:endParaRPr>
        </a:p>
      </dgm:t>
    </dgm:pt>
    <dgm:pt modelId="{99AFA34A-ACA4-45D3-9FB7-A476671C6081}" type="pres">
      <dgm:prSet presAssocID="{A5776CD3-6FE8-4DA1-8E22-4ABFAE92DCA2}" presName="linearFlow" presStyleCnt="0">
        <dgm:presLayoutVars>
          <dgm:resizeHandles val="exact"/>
        </dgm:presLayoutVars>
      </dgm:prSet>
      <dgm:spPr/>
    </dgm:pt>
    <dgm:pt modelId="{6277D813-FDC3-4441-8632-C2306F4A7728}" type="pres">
      <dgm:prSet presAssocID="{7F8BC8EB-EC97-491D-B8E6-EBF63ED98C5C}" presName="node" presStyleLbl="node1" presStyleIdx="0" presStyleCnt="5">
        <dgm:presLayoutVars>
          <dgm:bulletEnabled val="1"/>
        </dgm:presLayoutVars>
      </dgm:prSet>
      <dgm:spPr/>
      <dgm:t>
        <a:bodyPr/>
        <a:lstStyle/>
        <a:p>
          <a:endParaRPr lang="en-US"/>
        </a:p>
      </dgm:t>
    </dgm:pt>
    <dgm:pt modelId="{6B207BF1-61A7-4125-A933-4D9EA0888741}" type="pres">
      <dgm:prSet presAssocID="{4838BD78-8FEE-4D4F-A266-2DCDE4E72034}" presName="sibTrans" presStyleLbl="sibTrans2D1" presStyleIdx="0" presStyleCnt="4"/>
      <dgm:spPr/>
      <dgm:t>
        <a:bodyPr/>
        <a:lstStyle/>
        <a:p>
          <a:endParaRPr lang="en-US"/>
        </a:p>
      </dgm:t>
    </dgm:pt>
    <dgm:pt modelId="{52125DEC-01DF-4B0F-BB20-850E7EDB665A}" type="pres">
      <dgm:prSet presAssocID="{4838BD78-8FEE-4D4F-A266-2DCDE4E72034}" presName="connectorText" presStyleLbl="sibTrans2D1" presStyleIdx="0" presStyleCnt="4"/>
      <dgm:spPr/>
      <dgm:t>
        <a:bodyPr/>
        <a:lstStyle/>
        <a:p>
          <a:endParaRPr lang="en-US"/>
        </a:p>
      </dgm:t>
    </dgm:pt>
    <dgm:pt modelId="{3976F87E-B70C-41C8-8048-2CA4AA6A92C8}" type="pres">
      <dgm:prSet presAssocID="{3EAD81CA-5CD4-4E53-B0A1-0815EC08EE30}" presName="node" presStyleLbl="node1" presStyleIdx="1" presStyleCnt="5">
        <dgm:presLayoutVars>
          <dgm:bulletEnabled val="1"/>
        </dgm:presLayoutVars>
      </dgm:prSet>
      <dgm:spPr/>
      <dgm:t>
        <a:bodyPr/>
        <a:lstStyle/>
        <a:p>
          <a:endParaRPr lang="en-US"/>
        </a:p>
      </dgm:t>
    </dgm:pt>
    <dgm:pt modelId="{F7282301-5B94-4BA3-84DF-E8A3A580CF5C}" type="pres">
      <dgm:prSet presAssocID="{192AF3CA-E715-4ABF-88B3-464158350A27}" presName="sibTrans" presStyleLbl="sibTrans2D1" presStyleIdx="1" presStyleCnt="4"/>
      <dgm:spPr/>
      <dgm:t>
        <a:bodyPr/>
        <a:lstStyle/>
        <a:p>
          <a:endParaRPr lang="en-US"/>
        </a:p>
      </dgm:t>
    </dgm:pt>
    <dgm:pt modelId="{178461C6-681D-41AB-8786-77D3977EF2BC}" type="pres">
      <dgm:prSet presAssocID="{192AF3CA-E715-4ABF-88B3-464158350A27}" presName="connectorText" presStyleLbl="sibTrans2D1" presStyleIdx="1" presStyleCnt="4"/>
      <dgm:spPr/>
      <dgm:t>
        <a:bodyPr/>
        <a:lstStyle/>
        <a:p>
          <a:endParaRPr lang="en-US"/>
        </a:p>
      </dgm:t>
    </dgm:pt>
    <dgm:pt modelId="{0F4C8267-E8C2-4B1D-8A99-C362817B2DCE}" type="pres">
      <dgm:prSet presAssocID="{52C4DC08-224C-4147-A651-005A387C45E8}" presName="node" presStyleLbl="node1" presStyleIdx="2" presStyleCnt="5">
        <dgm:presLayoutVars>
          <dgm:bulletEnabled val="1"/>
        </dgm:presLayoutVars>
      </dgm:prSet>
      <dgm:spPr/>
      <dgm:t>
        <a:bodyPr/>
        <a:lstStyle/>
        <a:p>
          <a:endParaRPr lang="en-US"/>
        </a:p>
      </dgm:t>
    </dgm:pt>
    <dgm:pt modelId="{079B62C8-084B-4294-8CF2-1F6A5C2DA784}" type="pres">
      <dgm:prSet presAssocID="{F0F80130-3DF9-41E0-B7BB-07B1DE8249B9}" presName="sibTrans" presStyleLbl="sibTrans2D1" presStyleIdx="2" presStyleCnt="4"/>
      <dgm:spPr/>
      <dgm:t>
        <a:bodyPr/>
        <a:lstStyle/>
        <a:p>
          <a:endParaRPr lang="en-US"/>
        </a:p>
      </dgm:t>
    </dgm:pt>
    <dgm:pt modelId="{43B55F04-B3A8-4197-9804-54A9D666F959}" type="pres">
      <dgm:prSet presAssocID="{F0F80130-3DF9-41E0-B7BB-07B1DE8249B9}" presName="connectorText" presStyleLbl="sibTrans2D1" presStyleIdx="2" presStyleCnt="4"/>
      <dgm:spPr/>
      <dgm:t>
        <a:bodyPr/>
        <a:lstStyle/>
        <a:p>
          <a:endParaRPr lang="en-US"/>
        </a:p>
      </dgm:t>
    </dgm:pt>
    <dgm:pt modelId="{EF968EF3-6AD4-4BD2-9884-5016ABB8B255}" type="pres">
      <dgm:prSet presAssocID="{B2684914-B012-4F0E-A6D4-948276D01FE8}" presName="node" presStyleLbl="node1" presStyleIdx="3" presStyleCnt="5" custLinFactNeighborX="2152" custLinFactNeighborY="9069">
        <dgm:presLayoutVars>
          <dgm:bulletEnabled val="1"/>
        </dgm:presLayoutVars>
      </dgm:prSet>
      <dgm:spPr/>
      <dgm:t>
        <a:bodyPr/>
        <a:lstStyle/>
        <a:p>
          <a:endParaRPr lang="en-US"/>
        </a:p>
      </dgm:t>
    </dgm:pt>
    <dgm:pt modelId="{BCA7C0FC-34C5-4561-AD06-BE5F4C936AD4}" type="pres">
      <dgm:prSet presAssocID="{0381ACB5-BFF9-49C3-9D2A-EF80C1DAF490}" presName="sibTrans" presStyleLbl="sibTrans2D1" presStyleIdx="3" presStyleCnt="4"/>
      <dgm:spPr/>
      <dgm:t>
        <a:bodyPr/>
        <a:lstStyle/>
        <a:p>
          <a:endParaRPr lang="en-US"/>
        </a:p>
      </dgm:t>
    </dgm:pt>
    <dgm:pt modelId="{36C896E4-FFE6-4BB5-AF1A-DE67ADDC5C3C}" type="pres">
      <dgm:prSet presAssocID="{0381ACB5-BFF9-49C3-9D2A-EF80C1DAF490}" presName="connectorText" presStyleLbl="sibTrans2D1" presStyleIdx="3" presStyleCnt="4"/>
      <dgm:spPr/>
      <dgm:t>
        <a:bodyPr/>
        <a:lstStyle/>
        <a:p>
          <a:endParaRPr lang="en-US"/>
        </a:p>
      </dgm:t>
    </dgm:pt>
    <dgm:pt modelId="{638C139E-3CDF-4468-A1DA-34E0682C89D3}" type="pres">
      <dgm:prSet presAssocID="{49F82B24-E489-4BB5-8789-8B867BC68CF2}" presName="node" presStyleLbl="node1" presStyleIdx="4" presStyleCnt="5">
        <dgm:presLayoutVars>
          <dgm:bulletEnabled val="1"/>
        </dgm:presLayoutVars>
      </dgm:prSet>
      <dgm:spPr/>
      <dgm:t>
        <a:bodyPr/>
        <a:lstStyle/>
        <a:p>
          <a:endParaRPr lang="en-US"/>
        </a:p>
      </dgm:t>
    </dgm:pt>
  </dgm:ptLst>
  <dgm:cxnLst>
    <dgm:cxn modelId="{142EB525-65C6-497B-8F08-A57ABA3F6DD7}" srcId="{A5776CD3-6FE8-4DA1-8E22-4ABFAE92DCA2}" destId="{52C4DC08-224C-4147-A651-005A387C45E8}" srcOrd="2" destOrd="0" parTransId="{2AB063E2-42B6-4C10-9229-C0846A16258A}" sibTransId="{F0F80130-3DF9-41E0-B7BB-07B1DE8249B9}"/>
    <dgm:cxn modelId="{BE5D34E1-9837-4ED3-BA57-D6BB200B57F1}" type="presOf" srcId="{3EAD81CA-5CD4-4E53-B0A1-0815EC08EE30}" destId="{3976F87E-B70C-41C8-8048-2CA4AA6A92C8}" srcOrd="0" destOrd="0" presId="urn:microsoft.com/office/officeart/2005/8/layout/process2"/>
    <dgm:cxn modelId="{AF6287A0-87E9-4B5F-BA6A-A432701FA985}" srcId="{A5776CD3-6FE8-4DA1-8E22-4ABFAE92DCA2}" destId="{49F82B24-E489-4BB5-8789-8B867BC68CF2}" srcOrd="4" destOrd="0" parTransId="{96E580D1-1EB8-40A2-B6D2-C9C344A0C6CF}" sibTransId="{897F89A5-0C2E-416B-9C8B-DD6DF7F20A5F}"/>
    <dgm:cxn modelId="{8F4D74DA-90CE-43B6-9564-CE7DF3250859}" type="presOf" srcId="{4838BD78-8FEE-4D4F-A266-2DCDE4E72034}" destId="{52125DEC-01DF-4B0F-BB20-850E7EDB665A}" srcOrd="1" destOrd="0" presId="urn:microsoft.com/office/officeart/2005/8/layout/process2"/>
    <dgm:cxn modelId="{6D0354A0-14F1-4779-B24E-A00893D5A3C5}" type="presOf" srcId="{49F82B24-E489-4BB5-8789-8B867BC68CF2}" destId="{638C139E-3CDF-4468-A1DA-34E0682C89D3}" srcOrd="0" destOrd="0" presId="urn:microsoft.com/office/officeart/2005/8/layout/process2"/>
    <dgm:cxn modelId="{5922EB88-E8E7-4625-938C-D8CD603D8B8B}" type="presOf" srcId="{F0F80130-3DF9-41E0-B7BB-07B1DE8249B9}" destId="{079B62C8-084B-4294-8CF2-1F6A5C2DA784}" srcOrd="0" destOrd="0" presId="urn:microsoft.com/office/officeart/2005/8/layout/process2"/>
    <dgm:cxn modelId="{EF1663D8-EB50-4896-8FF0-ACDB5D69C43A}" type="presOf" srcId="{7F8BC8EB-EC97-491D-B8E6-EBF63ED98C5C}" destId="{6277D813-FDC3-4441-8632-C2306F4A7728}" srcOrd="0" destOrd="0" presId="urn:microsoft.com/office/officeart/2005/8/layout/process2"/>
    <dgm:cxn modelId="{E0E3763E-F064-4070-B4BE-279B5338108B}" srcId="{A5776CD3-6FE8-4DA1-8E22-4ABFAE92DCA2}" destId="{B2684914-B012-4F0E-A6D4-948276D01FE8}" srcOrd="3" destOrd="0" parTransId="{32382C0D-9EDC-402F-98A6-21FB2D43E349}" sibTransId="{0381ACB5-BFF9-49C3-9D2A-EF80C1DAF490}"/>
    <dgm:cxn modelId="{97F485CB-BCBD-49C8-8499-A19556FF4C73}" srcId="{A5776CD3-6FE8-4DA1-8E22-4ABFAE92DCA2}" destId="{3EAD81CA-5CD4-4E53-B0A1-0815EC08EE30}" srcOrd="1" destOrd="0" parTransId="{3CE1017B-9EEA-4306-B648-4D9A40FAE71A}" sibTransId="{192AF3CA-E715-4ABF-88B3-464158350A27}"/>
    <dgm:cxn modelId="{D2492C99-AA42-42AD-B924-63C3597CB53C}" type="presOf" srcId="{0381ACB5-BFF9-49C3-9D2A-EF80C1DAF490}" destId="{36C896E4-FFE6-4BB5-AF1A-DE67ADDC5C3C}" srcOrd="1" destOrd="0" presId="urn:microsoft.com/office/officeart/2005/8/layout/process2"/>
    <dgm:cxn modelId="{F7674223-DF76-4A39-B4F9-FC943C6A34AE}" srcId="{A5776CD3-6FE8-4DA1-8E22-4ABFAE92DCA2}" destId="{7F8BC8EB-EC97-491D-B8E6-EBF63ED98C5C}" srcOrd="0" destOrd="0" parTransId="{E65B835B-EFF2-4CC8-B179-23F8B734E87F}" sibTransId="{4838BD78-8FEE-4D4F-A266-2DCDE4E72034}"/>
    <dgm:cxn modelId="{ACB8F526-EDE1-4770-BD27-9CE179741BFA}" type="presOf" srcId="{52C4DC08-224C-4147-A651-005A387C45E8}" destId="{0F4C8267-E8C2-4B1D-8A99-C362817B2DCE}" srcOrd="0" destOrd="0" presId="urn:microsoft.com/office/officeart/2005/8/layout/process2"/>
    <dgm:cxn modelId="{0716CD60-314D-4DC9-A7AC-4CEBF93B2393}" type="presOf" srcId="{F0F80130-3DF9-41E0-B7BB-07B1DE8249B9}" destId="{43B55F04-B3A8-4197-9804-54A9D666F959}" srcOrd="1" destOrd="0" presId="urn:microsoft.com/office/officeart/2005/8/layout/process2"/>
    <dgm:cxn modelId="{8D96683F-6700-4972-BBC8-26C9BFD70701}" type="presOf" srcId="{A5776CD3-6FE8-4DA1-8E22-4ABFAE92DCA2}" destId="{99AFA34A-ACA4-45D3-9FB7-A476671C6081}" srcOrd="0" destOrd="0" presId="urn:microsoft.com/office/officeart/2005/8/layout/process2"/>
    <dgm:cxn modelId="{0DDF37B4-F5BA-4432-8F0D-1B84C5D03F8E}" type="presOf" srcId="{192AF3CA-E715-4ABF-88B3-464158350A27}" destId="{178461C6-681D-41AB-8786-77D3977EF2BC}" srcOrd="1" destOrd="0" presId="urn:microsoft.com/office/officeart/2005/8/layout/process2"/>
    <dgm:cxn modelId="{CE82E7A5-EFCA-4C34-94B8-B70ABFFDBB22}" type="presOf" srcId="{4838BD78-8FEE-4D4F-A266-2DCDE4E72034}" destId="{6B207BF1-61A7-4125-A933-4D9EA0888741}" srcOrd="0" destOrd="0" presId="urn:microsoft.com/office/officeart/2005/8/layout/process2"/>
    <dgm:cxn modelId="{BB85D590-900C-4DBB-BDE3-BC2DA3665D64}" type="presOf" srcId="{B2684914-B012-4F0E-A6D4-948276D01FE8}" destId="{EF968EF3-6AD4-4BD2-9884-5016ABB8B255}" srcOrd="0" destOrd="0" presId="urn:microsoft.com/office/officeart/2005/8/layout/process2"/>
    <dgm:cxn modelId="{77685D81-3AA9-4640-A763-65886DE4739A}" type="presOf" srcId="{192AF3CA-E715-4ABF-88B3-464158350A27}" destId="{F7282301-5B94-4BA3-84DF-E8A3A580CF5C}" srcOrd="0" destOrd="0" presId="urn:microsoft.com/office/officeart/2005/8/layout/process2"/>
    <dgm:cxn modelId="{5C506A54-0224-44ED-8F3E-6A14B6CF7357}" type="presOf" srcId="{0381ACB5-BFF9-49C3-9D2A-EF80C1DAF490}" destId="{BCA7C0FC-34C5-4561-AD06-BE5F4C936AD4}" srcOrd="0" destOrd="0" presId="urn:microsoft.com/office/officeart/2005/8/layout/process2"/>
    <dgm:cxn modelId="{AEE54E71-93B0-4F44-B9AF-61F8CED43861}" type="presParOf" srcId="{99AFA34A-ACA4-45D3-9FB7-A476671C6081}" destId="{6277D813-FDC3-4441-8632-C2306F4A7728}" srcOrd="0" destOrd="0" presId="urn:microsoft.com/office/officeart/2005/8/layout/process2"/>
    <dgm:cxn modelId="{6161CAAE-5AE0-409F-8ED6-19A1973B4E4D}" type="presParOf" srcId="{99AFA34A-ACA4-45D3-9FB7-A476671C6081}" destId="{6B207BF1-61A7-4125-A933-4D9EA0888741}" srcOrd="1" destOrd="0" presId="urn:microsoft.com/office/officeart/2005/8/layout/process2"/>
    <dgm:cxn modelId="{10BAE641-6EC4-456C-823F-94303611D9B8}" type="presParOf" srcId="{6B207BF1-61A7-4125-A933-4D9EA0888741}" destId="{52125DEC-01DF-4B0F-BB20-850E7EDB665A}" srcOrd="0" destOrd="0" presId="urn:microsoft.com/office/officeart/2005/8/layout/process2"/>
    <dgm:cxn modelId="{BC0B664E-2CBC-4C75-BB85-B1407C5F2236}" type="presParOf" srcId="{99AFA34A-ACA4-45D3-9FB7-A476671C6081}" destId="{3976F87E-B70C-41C8-8048-2CA4AA6A92C8}" srcOrd="2" destOrd="0" presId="urn:microsoft.com/office/officeart/2005/8/layout/process2"/>
    <dgm:cxn modelId="{D204EB52-EBFE-41BF-86BA-7B6989C370C0}" type="presParOf" srcId="{99AFA34A-ACA4-45D3-9FB7-A476671C6081}" destId="{F7282301-5B94-4BA3-84DF-E8A3A580CF5C}" srcOrd="3" destOrd="0" presId="urn:microsoft.com/office/officeart/2005/8/layout/process2"/>
    <dgm:cxn modelId="{7EE18295-49A6-44F4-BD62-C6D061CB3085}" type="presParOf" srcId="{F7282301-5B94-4BA3-84DF-E8A3A580CF5C}" destId="{178461C6-681D-41AB-8786-77D3977EF2BC}" srcOrd="0" destOrd="0" presId="urn:microsoft.com/office/officeart/2005/8/layout/process2"/>
    <dgm:cxn modelId="{B7CBE3A4-D7ED-4183-A083-888AA54A6EB5}" type="presParOf" srcId="{99AFA34A-ACA4-45D3-9FB7-A476671C6081}" destId="{0F4C8267-E8C2-4B1D-8A99-C362817B2DCE}" srcOrd="4" destOrd="0" presId="urn:microsoft.com/office/officeart/2005/8/layout/process2"/>
    <dgm:cxn modelId="{2EE2DFD0-4904-40D2-94D4-404BA71E11F5}" type="presParOf" srcId="{99AFA34A-ACA4-45D3-9FB7-A476671C6081}" destId="{079B62C8-084B-4294-8CF2-1F6A5C2DA784}" srcOrd="5" destOrd="0" presId="urn:microsoft.com/office/officeart/2005/8/layout/process2"/>
    <dgm:cxn modelId="{86A01E02-3756-4E0B-BD52-9AEEB7742C09}" type="presParOf" srcId="{079B62C8-084B-4294-8CF2-1F6A5C2DA784}" destId="{43B55F04-B3A8-4197-9804-54A9D666F959}" srcOrd="0" destOrd="0" presId="urn:microsoft.com/office/officeart/2005/8/layout/process2"/>
    <dgm:cxn modelId="{D750F798-5718-4F72-9E69-3708CB4A39D6}" type="presParOf" srcId="{99AFA34A-ACA4-45D3-9FB7-A476671C6081}" destId="{EF968EF3-6AD4-4BD2-9884-5016ABB8B255}" srcOrd="6" destOrd="0" presId="urn:microsoft.com/office/officeart/2005/8/layout/process2"/>
    <dgm:cxn modelId="{D20D90D4-2769-4AB2-818F-0C0CE3A1D862}" type="presParOf" srcId="{99AFA34A-ACA4-45D3-9FB7-A476671C6081}" destId="{BCA7C0FC-34C5-4561-AD06-BE5F4C936AD4}" srcOrd="7" destOrd="0" presId="urn:microsoft.com/office/officeart/2005/8/layout/process2"/>
    <dgm:cxn modelId="{52E5F18C-1017-48C7-9455-BEBE65FD8AFC}" type="presParOf" srcId="{BCA7C0FC-34C5-4561-AD06-BE5F4C936AD4}" destId="{36C896E4-FFE6-4BB5-AF1A-DE67ADDC5C3C}" srcOrd="0" destOrd="0" presId="urn:microsoft.com/office/officeart/2005/8/layout/process2"/>
    <dgm:cxn modelId="{F1F612BC-E823-4D5B-AC8E-F55769430F4C}" type="presParOf" srcId="{99AFA34A-ACA4-45D3-9FB7-A476671C6081}" destId="{638C139E-3CDF-4468-A1DA-34E0682C89D3}" srcOrd="8" destOrd="0" presId="urn:microsoft.com/office/officeart/2005/8/layout/process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277D813-FDC3-4441-8632-C2306F4A7728}">
      <dsp:nvSpPr>
        <dsp:cNvPr id="0" name=""/>
        <dsp:cNvSpPr/>
      </dsp:nvSpPr>
      <dsp:spPr>
        <a:xfrm>
          <a:off x="0" y="3048"/>
          <a:ext cx="2564523" cy="71274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ts val="2400"/>
            </a:lnSpc>
            <a:spcBef>
              <a:spcPct val="0"/>
            </a:spcBef>
            <a:spcAft>
              <a:spcPts val="0"/>
            </a:spcAft>
          </a:pPr>
          <a:r>
            <a:rPr lang="en-US" sz="2000" kern="1200" dirty="0" smtClean="0">
              <a:solidFill>
                <a:schemeClr val="bg1"/>
              </a:solidFill>
            </a:rPr>
            <a:t>Strong stratification</a:t>
          </a:r>
          <a:endParaRPr lang="en-US" sz="2000" kern="1200" dirty="0">
            <a:solidFill>
              <a:schemeClr val="bg1"/>
            </a:solidFill>
          </a:endParaRPr>
        </a:p>
      </dsp:txBody>
      <dsp:txXfrm>
        <a:off x="0" y="3048"/>
        <a:ext cx="2564523" cy="712748"/>
      </dsp:txXfrm>
    </dsp:sp>
    <dsp:sp modelId="{6B207BF1-61A7-4125-A933-4D9EA0888741}">
      <dsp:nvSpPr>
        <dsp:cNvPr id="0" name=""/>
        <dsp:cNvSpPr/>
      </dsp:nvSpPr>
      <dsp:spPr>
        <a:xfrm rot="5400000">
          <a:off x="1148621" y="733615"/>
          <a:ext cx="267280" cy="320736"/>
        </a:xfrm>
        <a:prstGeom prst="rightArrow">
          <a:avLst>
            <a:gd name="adj1" fmla="val 60000"/>
            <a:gd name="adj2" fmla="val 50000"/>
          </a:avLst>
        </a:prstGeom>
        <a:solidFill>
          <a:schemeClr val="tx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66725">
            <a:lnSpc>
              <a:spcPts val="2400"/>
            </a:lnSpc>
            <a:spcBef>
              <a:spcPct val="0"/>
            </a:spcBef>
            <a:spcAft>
              <a:spcPts val="0"/>
            </a:spcAft>
          </a:pPr>
          <a:endParaRPr lang="en-US" sz="1050" kern="1200">
            <a:solidFill>
              <a:srgbClr val="230EBE"/>
            </a:solidFill>
          </a:endParaRPr>
        </a:p>
      </dsp:txBody>
      <dsp:txXfrm rot="5400000">
        <a:off x="1148621" y="733615"/>
        <a:ext cx="267280" cy="320736"/>
      </dsp:txXfrm>
    </dsp:sp>
    <dsp:sp modelId="{3976F87E-B70C-41C8-8048-2CA4AA6A92C8}">
      <dsp:nvSpPr>
        <dsp:cNvPr id="0" name=""/>
        <dsp:cNvSpPr/>
      </dsp:nvSpPr>
      <dsp:spPr>
        <a:xfrm>
          <a:off x="0" y="1072170"/>
          <a:ext cx="2564523" cy="71274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ts val="2400"/>
            </a:lnSpc>
            <a:spcBef>
              <a:spcPct val="0"/>
            </a:spcBef>
            <a:spcAft>
              <a:spcPts val="0"/>
            </a:spcAft>
          </a:pPr>
          <a:r>
            <a:rPr lang="en-US" sz="2000" kern="1200" dirty="0" smtClean="0">
              <a:solidFill>
                <a:schemeClr val="bg1"/>
              </a:solidFill>
            </a:rPr>
            <a:t>Low surface layer nutrients</a:t>
          </a:r>
          <a:endParaRPr lang="en-US" sz="2000" kern="1200" baseline="-25000" dirty="0">
            <a:solidFill>
              <a:schemeClr val="bg1"/>
            </a:solidFill>
          </a:endParaRPr>
        </a:p>
      </dsp:txBody>
      <dsp:txXfrm>
        <a:off x="0" y="1072170"/>
        <a:ext cx="2564523" cy="712748"/>
      </dsp:txXfrm>
    </dsp:sp>
    <dsp:sp modelId="{F7282301-5B94-4BA3-84DF-E8A3A580CF5C}">
      <dsp:nvSpPr>
        <dsp:cNvPr id="0" name=""/>
        <dsp:cNvSpPr/>
      </dsp:nvSpPr>
      <dsp:spPr>
        <a:xfrm rot="5400000">
          <a:off x="1148621" y="1802737"/>
          <a:ext cx="267280" cy="320736"/>
        </a:xfrm>
        <a:prstGeom prst="rightArrow">
          <a:avLst>
            <a:gd name="adj1" fmla="val 60000"/>
            <a:gd name="adj2" fmla="val 50000"/>
          </a:avLst>
        </a:prstGeom>
        <a:solidFill>
          <a:schemeClr val="tx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66725">
            <a:lnSpc>
              <a:spcPts val="2400"/>
            </a:lnSpc>
            <a:spcBef>
              <a:spcPct val="0"/>
            </a:spcBef>
            <a:spcAft>
              <a:spcPts val="0"/>
            </a:spcAft>
          </a:pPr>
          <a:endParaRPr lang="en-US" sz="1050" kern="1200">
            <a:solidFill>
              <a:srgbClr val="230EBE"/>
            </a:solidFill>
          </a:endParaRPr>
        </a:p>
      </dsp:txBody>
      <dsp:txXfrm rot="5400000">
        <a:off x="1148621" y="1802737"/>
        <a:ext cx="267280" cy="320736"/>
      </dsp:txXfrm>
    </dsp:sp>
    <dsp:sp modelId="{0F4C8267-E8C2-4B1D-8A99-C362817B2DCE}">
      <dsp:nvSpPr>
        <dsp:cNvPr id="0" name=""/>
        <dsp:cNvSpPr/>
      </dsp:nvSpPr>
      <dsp:spPr>
        <a:xfrm>
          <a:off x="0" y="2141292"/>
          <a:ext cx="2564523" cy="71274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ts val="2400"/>
            </a:lnSpc>
            <a:spcBef>
              <a:spcPct val="0"/>
            </a:spcBef>
            <a:spcAft>
              <a:spcPts val="0"/>
            </a:spcAft>
          </a:pPr>
          <a:r>
            <a:rPr lang="en-US" sz="2000" kern="1200" dirty="0" smtClean="0">
              <a:solidFill>
                <a:schemeClr val="bg1"/>
              </a:solidFill>
            </a:rPr>
            <a:t>Lack of large zooplankton </a:t>
          </a:r>
          <a:endParaRPr lang="en-US" sz="2000" kern="1200" dirty="0">
            <a:solidFill>
              <a:schemeClr val="bg1"/>
            </a:solidFill>
          </a:endParaRPr>
        </a:p>
      </dsp:txBody>
      <dsp:txXfrm>
        <a:off x="0" y="2141292"/>
        <a:ext cx="2564523" cy="712748"/>
      </dsp:txXfrm>
    </dsp:sp>
    <dsp:sp modelId="{079B62C8-084B-4294-8CF2-1F6A5C2DA784}">
      <dsp:nvSpPr>
        <dsp:cNvPr id="0" name=""/>
        <dsp:cNvSpPr/>
      </dsp:nvSpPr>
      <dsp:spPr>
        <a:xfrm rot="5400000">
          <a:off x="1136501" y="2888019"/>
          <a:ext cx="291520" cy="320736"/>
        </a:xfrm>
        <a:prstGeom prst="rightArrow">
          <a:avLst>
            <a:gd name="adj1" fmla="val 60000"/>
            <a:gd name="adj2" fmla="val 50000"/>
          </a:avLst>
        </a:prstGeom>
        <a:solidFill>
          <a:schemeClr val="tx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66725">
            <a:lnSpc>
              <a:spcPts val="2400"/>
            </a:lnSpc>
            <a:spcBef>
              <a:spcPct val="0"/>
            </a:spcBef>
            <a:spcAft>
              <a:spcPts val="0"/>
            </a:spcAft>
          </a:pPr>
          <a:endParaRPr lang="en-US" sz="1050" kern="1200">
            <a:solidFill>
              <a:srgbClr val="230EBE"/>
            </a:solidFill>
          </a:endParaRPr>
        </a:p>
      </dsp:txBody>
      <dsp:txXfrm rot="5400000">
        <a:off x="1136501" y="2888019"/>
        <a:ext cx="291520" cy="320736"/>
      </dsp:txXfrm>
    </dsp:sp>
    <dsp:sp modelId="{EF968EF3-6AD4-4BD2-9884-5016ABB8B255}">
      <dsp:nvSpPr>
        <dsp:cNvPr id="0" name=""/>
        <dsp:cNvSpPr/>
      </dsp:nvSpPr>
      <dsp:spPr>
        <a:xfrm>
          <a:off x="0" y="3242734"/>
          <a:ext cx="2564523" cy="71274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ts val="2400"/>
            </a:lnSpc>
            <a:spcBef>
              <a:spcPct val="0"/>
            </a:spcBef>
            <a:spcAft>
              <a:spcPts val="0"/>
            </a:spcAft>
          </a:pPr>
          <a:r>
            <a:rPr lang="en-US" sz="2000" kern="1200" dirty="0" smtClean="0">
              <a:solidFill>
                <a:schemeClr val="bg1"/>
              </a:solidFill>
            </a:rPr>
            <a:t>Reduced prey for </a:t>
          </a:r>
          <a:br>
            <a:rPr lang="en-US" sz="2000" kern="1200" dirty="0" smtClean="0">
              <a:solidFill>
                <a:schemeClr val="bg1"/>
              </a:solidFill>
            </a:rPr>
          </a:br>
          <a:r>
            <a:rPr lang="en-US" sz="2000" kern="1200" dirty="0" smtClean="0">
              <a:solidFill>
                <a:schemeClr val="bg1"/>
              </a:solidFill>
            </a:rPr>
            <a:t>age-0 gadids</a:t>
          </a:r>
          <a:endParaRPr lang="en-US" sz="2000" kern="1200" dirty="0">
            <a:solidFill>
              <a:schemeClr val="bg1"/>
            </a:solidFill>
          </a:endParaRPr>
        </a:p>
      </dsp:txBody>
      <dsp:txXfrm>
        <a:off x="0" y="3242734"/>
        <a:ext cx="2564523" cy="712748"/>
      </dsp:txXfrm>
    </dsp:sp>
    <dsp:sp modelId="{BCA7C0FC-34C5-4561-AD06-BE5F4C936AD4}">
      <dsp:nvSpPr>
        <dsp:cNvPr id="0" name=""/>
        <dsp:cNvSpPr/>
      </dsp:nvSpPr>
      <dsp:spPr>
        <a:xfrm rot="5400000">
          <a:off x="1160741" y="3957141"/>
          <a:ext cx="243040" cy="320736"/>
        </a:xfrm>
        <a:prstGeom prst="rightArrow">
          <a:avLst>
            <a:gd name="adj1" fmla="val 60000"/>
            <a:gd name="adj2" fmla="val 50000"/>
          </a:avLst>
        </a:prstGeom>
        <a:solidFill>
          <a:schemeClr val="tx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66725">
            <a:lnSpc>
              <a:spcPts val="2400"/>
            </a:lnSpc>
            <a:spcBef>
              <a:spcPct val="0"/>
            </a:spcBef>
            <a:spcAft>
              <a:spcPts val="0"/>
            </a:spcAft>
          </a:pPr>
          <a:endParaRPr lang="en-US" sz="1050" kern="1200">
            <a:solidFill>
              <a:srgbClr val="230EBE"/>
            </a:solidFill>
          </a:endParaRPr>
        </a:p>
      </dsp:txBody>
      <dsp:txXfrm rot="5400000">
        <a:off x="1160741" y="3957141"/>
        <a:ext cx="243040" cy="320736"/>
      </dsp:txXfrm>
    </dsp:sp>
    <dsp:sp modelId="{638C139E-3CDF-4468-A1DA-34E0682C89D3}">
      <dsp:nvSpPr>
        <dsp:cNvPr id="0" name=""/>
        <dsp:cNvSpPr/>
      </dsp:nvSpPr>
      <dsp:spPr>
        <a:xfrm>
          <a:off x="0" y="4279536"/>
          <a:ext cx="2564523" cy="71274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ts val="2400"/>
            </a:lnSpc>
            <a:spcBef>
              <a:spcPct val="0"/>
            </a:spcBef>
            <a:spcAft>
              <a:spcPts val="0"/>
            </a:spcAft>
          </a:pPr>
          <a:r>
            <a:rPr lang="en-US" sz="2000" kern="1200" dirty="0" smtClean="0">
              <a:solidFill>
                <a:schemeClr val="bg1"/>
              </a:solidFill>
            </a:rPr>
            <a:t>Low overwinter survival</a:t>
          </a:r>
          <a:endParaRPr lang="en-US" sz="2000" kern="1200" dirty="0">
            <a:solidFill>
              <a:schemeClr val="bg1"/>
            </a:solidFill>
          </a:endParaRPr>
        </a:p>
      </dsp:txBody>
      <dsp:txXfrm>
        <a:off x="0" y="4279536"/>
        <a:ext cx="2564523" cy="712748"/>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 Id="rId4" Type="http://schemas.openxmlformats.org/officeDocument/2006/relationships/image" Target="../media/image2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784938-C823-43FD-ABBE-6810B34C7F9F}" type="datetimeFigureOut">
              <a:rPr lang="en-US" smtClean="0"/>
              <a:pPr/>
              <a:t>2/24/2010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E09298-381A-47F0-BF0F-CE2177B08512}"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Depth integrated measure.  Ideally, the</a:t>
            </a:r>
            <a:r>
              <a:rPr lang="en-US" baseline="0" dirty="0" smtClean="0"/>
              <a:t> depth of the stratification is important too.  Thus the Stratification Index along with a measure of Mixed Layer Depth </a:t>
            </a:r>
            <a:endParaRPr lang="en-US" dirty="0"/>
          </a:p>
        </p:txBody>
      </p:sp>
      <p:sp>
        <p:nvSpPr>
          <p:cNvPr id="4" name="Slide Number Placeholder 3"/>
          <p:cNvSpPr>
            <a:spLocks noGrp="1"/>
          </p:cNvSpPr>
          <p:nvPr>
            <p:ph type="sldNum" sz="quarter" idx="10"/>
          </p:nvPr>
        </p:nvSpPr>
        <p:spPr/>
        <p:txBody>
          <a:bodyPr/>
          <a:lstStyle/>
          <a:p>
            <a:fld id="{4DE09298-381A-47F0-BF0F-CE2177B08512}" type="slidenum">
              <a:rPr lang="en-US" smtClean="0"/>
              <a:pPr/>
              <a:t>3</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BF4EACC8-DCD3-4E16-8B15-35C0E71A23EA}" type="slidenum">
              <a:rPr lang="en-US" smtClean="0"/>
              <a:pPr/>
              <a:t>4</a:t>
            </a:fld>
            <a:endParaRPr lang="en-US" dirty="0" smtClean="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pPr eaLnBrk="1" hangingPunct="1"/>
            <a:r>
              <a:rPr lang="en-US" dirty="0" smtClean="0"/>
              <a:t>M2 and M4 are both in southern middle shelf region where temperature has dominant effect on summer stratification.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7DA01CF5-BA91-4017-934A-890B7DDB1307}" type="slidenum">
              <a:rPr lang="en-US" smtClean="0"/>
              <a:pPr/>
              <a:t>7</a:t>
            </a:fld>
            <a:endParaRPr lang="en-US" dirty="0" smtClean="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r>
              <a:rPr lang="en-US" dirty="0" smtClean="0"/>
              <a:t>Black line: stratification parameter calculated from Mooring 2 data.  Blue stars are stratification parameter calculated from CTD data within 0.5 degree of M2.  Both are integrated over 0:60m depth.</a:t>
            </a:r>
          </a:p>
          <a:p>
            <a:pPr eaLnBrk="1" hangingPunct="1"/>
            <a:endParaRPr lang="en-US" dirty="0" smtClean="0"/>
          </a:p>
          <a:p>
            <a:pPr eaLnBrk="1" hangingPunct="1"/>
            <a:r>
              <a:rPr lang="en-US" dirty="0" smtClean="0"/>
              <a:t>For mooring data, used linear interpolation between instruments and extrapolated from shallowest instrument to surface.</a:t>
            </a:r>
          </a:p>
          <a:p>
            <a:pPr eaLnBrk="1" hangingPunct="1"/>
            <a:endParaRPr lang="en-US" dirty="0" smtClean="0"/>
          </a:p>
          <a:p>
            <a:pPr eaLnBrk="1" hangingPunct="1"/>
            <a:r>
              <a:rPr lang="en-US" dirty="0" smtClean="0"/>
              <a:t>CTD data has much higher vertical resolution but matches that calculated from mooring pretty well suggesting that the vertical stratification at M2 is pretty well resolved by the instruments that were deployed.</a:t>
            </a:r>
          </a:p>
          <a:p>
            <a:pPr eaLnBrk="1" hangingPunct="1"/>
            <a:endParaRPr lang="en-US" dirty="0" smtClean="0"/>
          </a:p>
          <a:p>
            <a:pPr eaLnBrk="1" hangingPunct="1"/>
            <a:r>
              <a:rPr lang="en-US" dirty="0" smtClean="0"/>
              <a:t>Max summer stratification substantially stronger after 2002.</a:t>
            </a:r>
          </a:p>
          <a:p>
            <a:pPr eaLnBrk="1" hangingPunct="1"/>
            <a:endParaRPr lang="en-US" dirty="0" smtClean="0"/>
          </a:p>
          <a:p>
            <a:pPr eaLnBrk="1" hangingPunct="1"/>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p:spPr>
        <p:txBody>
          <a:bodyPr/>
          <a:lstStyle/>
          <a:p>
            <a:pPr eaLnBrk="1" hangingPunct="1"/>
            <a:r>
              <a:rPr lang="en-US" dirty="0" smtClean="0"/>
              <a:t>Seasonal cycle – stratification starts to set up in Apr/May, maximum in late August, starts to break down in Sept</a:t>
            </a:r>
          </a:p>
          <a:p>
            <a:pPr eaLnBrk="1" hangingPunct="1"/>
            <a:r>
              <a:rPr lang="en-US" dirty="0" smtClean="0"/>
              <a:t>Any stratification prior to April is due to ice.</a:t>
            </a:r>
          </a:p>
          <a:p>
            <a:pPr eaLnBrk="1" hangingPunct="1"/>
            <a:r>
              <a:rPr lang="en-US" dirty="0" smtClean="0"/>
              <a:t>Lots of variability</a:t>
            </a:r>
          </a:p>
          <a:p>
            <a:pPr eaLnBrk="1" hangingPunct="1"/>
            <a:r>
              <a:rPr lang="en-US" dirty="0" smtClean="0"/>
              <a:t>Series of years with high or low max summer stratification</a:t>
            </a:r>
          </a:p>
          <a:p>
            <a:pPr eaLnBrk="1" hangingPunct="1"/>
            <a:r>
              <a:rPr lang="en-US" dirty="0" smtClean="0"/>
              <a:t>Also variability in timing of set up and break down</a:t>
            </a:r>
          </a:p>
          <a:p>
            <a:pPr eaLnBrk="1" hangingPunct="1"/>
            <a:r>
              <a:rPr lang="en-US" dirty="0" smtClean="0"/>
              <a:t>1997 was touted as highest stratification until mid 2000s.  More recent high </a:t>
            </a:r>
            <a:r>
              <a:rPr lang="en-US" dirty="0" err="1" smtClean="0"/>
              <a:t>strat</a:t>
            </a:r>
            <a:r>
              <a:rPr lang="en-US" smtClean="0"/>
              <a:t> years, max strat is later in year than in 1997.</a:t>
            </a:r>
          </a:p>
          <a:p>
            <a:pPr eaLnBrk="1" hangingPunct="1"/>
            <a:r>
              <a:rPr lang="en-US" smtClean="0"/>
              <a:t>Especiall 2008 when max strat occurred in Oct</a:t>
            </a:r>
          </a:p>
        </p:txBody>
      </p:sp>
      <p:sp>
        <p:nvSpPr>
          <p:cNvPr id="18436" name="Slide Number Placeholder 3"/>
          <p:cNvSpPr>
            <a:spLocks noGrp="1"/>
          </p:cNvSpPr>
          <p:nvPr>
            <p:ph type="sldNum" sz="quarter" idx="5"/>
          </p:nvPr>
        </p:nvSpPr>
        <p:spPr>
          <a:noFill/>
        </p:spPr>
        <p:txBody>
          <a:bodyPr/>
          <a:lstStyle/>
          <a:p>
            <a:fld id="{29015E94-7FAF-4F61-B1BB-97602E9A3336}" type="slidenum">
              <a:rPr lang="en-US" smtClean="0"/>
              <a:pPr/>
              <a:t>8</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Stock recruit residual – is this pollock only???</a:t>
            </a:r>
            <a:endParaRPr lang="en-US" dirty="0"/>
          </a:p>
        </p:txBody>
      </p:sp>
      <p:sp>
        <p:nvSpPr>
          <p:cNvPr id="4" name="Slide Number Placeholder 3"/>
          <p:cNvSpPr>
            <a:spLocks noGrp="1"/>
          </p:cNvSpPr>
          <p:nvPr>
            <p:ph type="sldNum" sz="quarter" idx="10"/>
          </p:nvPr>
        </p:nvSpPr>
        <p:spPr/>
        <p:txBody>
          <a:bodyPr/>
          <a:lstStyle/>
          <a:p>
            <a:fld id="{4DE09298-381A-47F0-BF0F-CE2177B08512}" type="slidenum">
              <a:rPr lang="en-US" smtClean="0"/>
              <a:pPr/>
              <a:t>10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Blue circles are model 1995-2009??? ,  not as good a relationship as </a:t>
            </a:r>
            <a:r>
              <a:rPr lang="en-US" dirty="0" err="1" smtClean="0"/>
              <a:t>stabiltiy</a:t>
            </a:r>
            <a:r>
              <a:rPr lang="en-US" dirty="0" smtClean="0"/>
              <a:t> index from data.   open is rest of years, relationship falls apart.</a:t>
            </a:r>
            <a:endParaRPr lang="en-US" dirty="0"/>
          </a:p>
        </p:txBody>
      </p:sp>
      <p:sp>
        <p:nvSpPr>
          <p:cNvPr id="4" name="Slide Number Placeholder 3"/>
          <p:cNvSpPr>
            <a:spLocks noGrp="1"/>
          </p:cNvSpPr>
          <p:nvPr>
            <p:ph type="sldNum" sz="quarter" idx="10"/>
          </p:nvPr>
        </p:nvSpPr>
        <p:spPr/>
        <p:txBody>
          <a:bodyPr/>
          <a:lstStyle/>
          <a:p>
            <a:fld id="{4DE09298-381A-47F0-BF0F-CE2177B08512}" type="slidenum">
              <a:rPr lang="en-US" smtClean="0"/>
              <a:pPr/>
              <a:t>11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BF4EACC8-DCD3-4E16-8B15-35C0E71A23EA}" type="slidenum">
              <a:rPr lang="en-US" smtClean="0"/>
              <a:pPr/>
              <a:t>17</a:t>
            </a:fld>
            <a:endParaRPr lang="en-US" dirty="0" smtClean="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pPr eaLnBrk="1" hangingPunct="1"/>
            <a:r>
              <a:rPr lang="en-US" dirty="0" smtClean="0"/>
              <a:t>M2 and M4 are both in southern middle shelf region where temperature has dominant effect on summer stratification.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DE09298-381A-47F0-BF0F-CE2177B08512}" type="slidenum">
              <a:rPr lang="en-US" smtClean="0"/>
              <a:pPr/>
              <a:t>18</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BC69900-7BFD-48FB-BE73-7B692925123F}" type="datetimeFigureOut">
              <a:rPr lang="en-US" smtClean="0"/>
              <a:pPr/>
              <a:t>2/24/2010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733EEB-6547-409C-9863-E97740A26F6F}"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C69900-7BFD-48FB-BE73-7B692925123F}" type="datetimeFigureOut">
              <a:rPr lang="en-US" smtClean="0"/>
              <a:pPr/>
              <a:t>2/24/2010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733EEB-6547-409C-9863-E97740A26F6F}"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C69900-7BFD-48FB-BE73-7B692925123F}" type="datetimeFigureOut">
              <a:rPr lang="en-US" smtClean="0"/>
              <a:pPr/>
              <a:t>2/24/2010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733EEB-6547-409C-9863-E97740A26F6F}"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dirty="0"/>
          </a:p>
        </p:txBody>
      </p:sp>
      <p:sp>
        <p:nvSpPr>
          <p:cNvPr id="7"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8" name="Rectangle 6"/>
          <p:cNvSpPr>
            <a:spLocks noGrp="1" noChangeArrowheads="1"/>
          </p:cNvSpPr>
          <p:nvPr>
            <p:ph type="sldNum" sz="quarter" idx="12"/>
          </p:nvPr>
        </p:nvSpPr>
        <p:spPr>
          <a:ln/>
        </p:spPr>
        <p:txBody>
          <a:bodyPr/>
          <a:lstStyle>
            <a:lvl1pPr>
              <a:defRPr/>
            </a:lvl1pPr>
          </a:lstStyle>
          <a:p>
            <a:pPr>
              <a:defRPr/>
            </a:pPr>
            <a:fld id="{4D9583CA-7C2C-4389-A218-0F4B312748E2}"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endParaRPr lang="en-US" dirty="0"/>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dirty="0"/>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22BCA202-2340-498E-9454-3E7A1868860E}"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61182" y="274638"/>
            <a:ext cx="8025618"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752622" y="1600200"/>
            <a:ext cx="7934178"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68214" y="6356350"/>
            <a:ext cx="1922585" cy="365125"/>
          </a:xfrm>
        </p:spPr>
        <p:txBody>
          <a:bodyPr/>
          <a:lstStyle/>
          <a:p>
            <a:fld id="{1BC69900-7BFD-48FB-BE73-7B692925123F}" type="datetimeFigureOut">
              <a:rPr lang="en-US" smtClean="0"/>
              <a:pPr/>
              <a:t>2/24/2010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733EEB-6547-409C-9863-E97740A26F6F}" type="slidenum">
              <a:rPr lang="en-US" smtClean="0"/>
              <a:pPr/>
              <a:t>‹#›</a:t>
            </a:fld>
            <a:endParaRPr lang="en-US" dirty="0"/>
          </a:p>
        </p:txBody>
      </p:sp>
      <p:pic>
        <p:nvPicPr>
          <p:cNvPr id="7" name="Picture 2" descr="BEST-BSIERP banner.gif                                         0015FC3EMacintosh HD                   C3FC2493:"/>
          <p:cNvPicPr>
            <a:picLocks noChangeAspect="1" noChangeArrowheads="1"/>
          </p:cNvPicPr>
          <p:nvPr userDrawn="1"/>
        </p:nvPicPr>
        <p:blipFill>
          <a:blip r:embed="rId2" cstate="print"/>
          <a:srcRect/>
          <a:stretch>
            <a:fillRect/>
          </a:stretch>
        </p:blipFill>
        <p:spPr bwMode="auto">
          <a:xfrm>
            <a:off x="0" y="0"/>
            <a:ext cx="609600" cy="6858000"/>
          </a:xfrm>
          <a:prstGeom prst="rect">
            <a:avLst/>
          </a:prstGeom>
          <a:no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C69900-7BFD-48FB-BE73-7B692925123F}" type="datetimeFigureOut">
              <a:rPr lang="en-US" smtClean="0"/>
              <a:pPr/>
              <a:t>2/24/2010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733EEB-6547-409C-9863-E97740A26F6F}"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BC69900-7BFD-48FB-BE73-7B692925123F}" type="datetimeFigureOut">
              <a:rPr lang="en-US" smtClean="0"/>
              <a:pPr/>
              <a:t>2/24/2010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3733EEB-6547-409C-9863-E97740A26F6F}"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BC69900-7BFD-48FB-BE73-7B692925123F}" type="datetimeFigureOut">
              <a:rPr lang="en-US" smtClean="0"/>
              <a:pPr/>
              <a:t>2/24/2010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3733EEB-6547-409C-9863-E97740A26F6F}"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BC69900-7BFD-48FB-BE73-7B692925123F}" type="datetimeFigureOut">
              <a:rPr lang="en-US" smtClean="0"/>
              <a:pPr/>
              <a:t>2/24/2010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3733EEB-6547-409C-9863-E97740A26F6F}"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C69900-7BFD-48FB-BE73-7B692925123F}" type="datetimeFigureOut">
              <a:rPr lang="en-US" smtClean="0"/>
              <a:pPr/>
              <a:t>2/24/2010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3733EEB-6547-409C-9863-E97740A26F6F}"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C69900-7BFD-48FB-BE73-7B692925123F}" type="datetimeFigureOut">
              <a:rPr lang="en-US" smtClean="0"/>
              <a:pPr/>
              <a:t>2/24/2010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3733EEB-6547-409C-9863-E97740A26F6F}"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C69900-7BFD-48FB-BE73-7B692925123F}" type="datetimeFigureOut">
              <a:rPr lang="en-US" smtClean="0"/>
              <a:pPr/>
              <a:t>2/24/2010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3733EEB-6547-409C-9863-E97740A26F6F}"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0080" y="274638"/>
            <a:ext cx="804672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54148" y="1600200"/>
            <a:ext cx="8032652"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54148" y="6356350"/>
            <a:ext cx="193665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C69900-7BFD-48FB-BE73-7B692925123F}" type="datetimeFigureOut">
              <a:rPr lang="en-US" smtClean="0"/>
              <a:pPr/>
              <a:t>2/24/2010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733EEB-6547-409C-9863-E97740A26F6F}" type="slidenum">
              <a:rPr lang="en-US" smtClean="0"/>
              <a:pPr/>
              <a:t>‹#›</a:t>
            </a:fld>
            <a:endParaRPr lang="en-US" dirty="0"/>
          </a:p>
        </p:txBody>
      </p:sp>
      <p:pic>
        <p:nvPicPr>
          <p:cNvPr id="7" name="Picture 2" descr="BEST-BSIERP banner.gif                                         0015FC3EMacintosh HD                   C3FC2493:"/>
          <p:cNvPicPr>
            <a:picLocks noChangeAspect="1" noChangeArrowheads="1"/>
          </p:cNvPicPr>
          <p:nvPr userDrawn="1"/>
        </p:nvPicPr>
        <p:blipFill>
          <a:blip r:embed="rId15" cstate="print"/>
          <a:srcRect/>
          <a:stretch>
            <a:fillRect/>
          </a:stretch>
        </p:blipFill>
        <p:spPr bwMode="auto">
          <a:xfrm>
            <a:off x="0" y="0"/>
            <a:ext cx="609600" cy="6858000"/>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8.emf"/><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13.xml"/><Relationship Id="rId1" Type="http://schemas.openxmlformats.org/officeDocument/2006/relationships/tags" Target="../tags/tag6.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6.bin"/><Relationship Id="rId5" Type="http://schemas.openxmlformats.org/officeDocument/2006/relationships/oleObject" Target="../embeddings/oleObject5.bin"/><Relationship Id="rId4" Type="http://schemas.openxmlformats.org/officeDocument/2006/relationships/oleObject" Target="../embeddings/oleObject4.bin"/></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7.png"/><Relationship Id="rId7"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29.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1.gi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11.gif"/><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notesSlide" Target="../notesSlides/notesSlide4.xml"/><Relationship Id="rId7"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0810" y="901232"/>
            <a:ext cx="7772400" cy="1470025"/>
          </a:xfrm>
        </p:spPr>
        <p:txBody>
          <a:bodyPr/>
          <a:lstStyle/>
          <a:p>
            <a:r>
              <a:rPr lang="en-US" dirty="0" smtClean="0"/>
              <a:t>Stratification on the Eastern Bering Sea Shelf, Revisited</a:t>
            </a:r>
            <a:endParaRPr lang="en-US" dirty="0"/>
          </a:p>
        </p:txBody>
      </p:sp>
      <p:sp>
        <p:nvSpPr>
          <p:cNvPr id="3" name="Subtitle 2"/>
          <p:cNvSpPr>
            <a:spLocks noGrp="1"/>
          </p:cNvSpPr>
          <p:nvPr>
            <p:ph type="subTitle" idx="1"/>
          </p:nvPr>
        </p:nvSpPr>
        <p:spPr>
          <a:xfrm>
            <a:off x="1446550" y="2439649"/>
            <a:ext cx="6400800" cy="1752600"/>
          </a:xfrm>
        </p:spPr>
        <p:txBody>
          <a:bodyPr/>
          <a:lstStyle/>
          <a:p>
            <a:r>
              <a:rPr lang="en-US" dirty="0" smtClean="0">
                <a:solidFill>
                  <a:srgbClr val="4127DF"/>
                </a:solidFill>
              </a:rPr>
              <a:t>C. Ladd</a:t>
            </a:r>
            <a:r>
              <a:rPr lang="en-US" baseline="30000" dirty="0" smtClean="0">
                <a:solidFill>
                  <a:srgbClr val="4127DF"/>
                </a:solidFill>
              </a:rPr>
              <a:t>1</a:t>
            </a:r>
            <a:r>
              <a:rPr lang="en-US" dirty="0" smtClean="0">
                <a:solidFill>
                  <a:srgbClr val="4127DF"/>
                </a:solidFill>
              </a:rPr>
              <a:t>, G. Hunt</a:t>
            </a:r>
            <a:r>
              <a:rPr lang="en-US" baseline="30000" dirty="0" smtClean="0">
                <a:solidFill>
                  <a:srgbClr val="4127DF"/>
                </a:solidFill>
              </a:rPr>
              <a:t>2</a:t>
            </a:r>
            <a:r>
              <a:rPr lang="en-US" dirty="0" smtClean="0">
                <a:solidFill>
                  <a:srgbClr val="4127DF"/>
                </a:solidFill>
              </a:rPr>
              <a:t>, F. Mueter</a:t>
            </a:r>
            <a:r>
              <a:rPr lang="en-US" baseline="30000" dirty="0" smtClean="0">
                <a:solidFill>
                  <a:srgbClr val="4127DF"/>
                </a:solidFill>
              </a:rPr>
              <a:t>3</a:t>
            </a:r>
            <a:r>
              <a:rPr lang="en-US" dirty="0" smtClean="0">
                <a:solidFill>
                  <a:srgbClr val="4127DF"/>
                </a:solidFill>
              </a:rPr>
              <a:t>, </a:t>
            </a:r>
            <a:br>
              <a:rPr lang="en-US" dirty="0" smtClean="0">
                <a:solidFill>
                  <a:srgbClr val="4127DF"/>
                </a:solidFill>
              </a:rPr>
            </a:br>
            <a:r>
              <a:rPr lang="en-US" dirty="0" smtClean="0">
                <a:solidFill>
                  <a:srgbClr val="4127DF"/>
                </a:solidFill>
              </a:rPr>
              <a:t>C. Mordy</a:t>
            </a:r>
            <a:r>
              <a:rPr lang="en-US" baseline="30000" dirty="0" smtClean="0">
                <a:solidFill>
                  <a:srgbClr val="4127DF"/>
                </a:solidFill>
              </a:rPr>
              <a:t>2</a:t>
            </a:r>
            <a:r>
              <a:rPr lang="en-US" dirty="0" smtClean="0">
                <a:solidFill>
                  <a:srgbClr val="4127DF"/>
                </a:solidFill>
              </a:rPr>
              <a:t>, and P. Stabeno</a:t>
            </a:r>
            <a:r>
              <a:rPr lang="en-US" baseline="30000" dirty="0" smtClean="0">
                <a:solidFill>
                  <a:srgbClr val="4127DF"/>
                </a:solidFill>
              </a:rPr>
              <a:t>1</a:t>
            </a:r>
            <a:endParaRPr lang="en-US" baseline="30000" dirty="0">
              <a:solidFill>
                <a:srgbClr val="4127DF"/>
              </a:solidFill>
            </a:endParaRPr>
          </a:p>
        </p:txBody>
      </p:sp>
      <p:sp>
        <p:nvSpPr>
          <p:cNvPr id="4" name="Text Box 4"/>
          <p:cNvSpPr txBox="1">
            <a:spLocks noChangeArrowheads="1"/>
          </p:cNvSpPr>
          <p:nvPr/>
        </p:nvSpPr>
        <p:spPr bwMode="auto">
          <a:xfrm>
            <a:off x="2607039" y="3837222"/>
            <a:ext cx="4800600" cy="1083374"/>
          </a:xfrm>
          <a:prstGeom prst="rect">
            <a:avLst/>
          </a:prstGeom>
          <a:noFill/>
          <a:ln w="9525">
            <a:noFill/>
            <a:miter lim="800000"/>
            <a:headEnd/>
            <a:tailEnd/>
          </a:ln>
          <a:effectLst/>
        </p:spPr>
        <p:txBody>
          <a:bodyPr>
            <a:spAutoFit/>
          </a:bodyPr>
          <a:lstStyle/>
          <a:p>
            <a:pPr>
              <a:spcBef>
                <a:spcPct val="20000"/>
              </a:spcBef>
            </a:pPr>
            <a:r>
              <a:rPr lang="en-US" sz="1400" b="1" baseline="30000" dirty="0" smtClean="0"/>
              <a:t>1</a:t>
            </a:r>
            <a:r>
              <a:rPr lang="en-US" sz="1400" b="1" dirty="0" smtClean="0"/>
              <a:t>Pacific Marine Environmental Laboratory, Seattle, WA</a:t>
            </a:r>
          </a:p>
          <a:p>
            <a:pPr>
              <a:spcBef>
                <a:spcPct val="20000"/>
              </a:spcBef>
            </a:pPr>
            <a:r>
              <a:rPr lang="en-US" sz="1400" b="1" baseline="30000" dirty="0" smtClean="0"/>
              <a:t>2</a:t>
            </a:r>
            <a:r>
              <a:rPr lang="en-US" sz="1400" b="1" dirty="0" smtClean="0"/>
              <a:t>University of Washington, Seattle, WA</a:t>
            </a:r>
          </a:p>
          <a:p>
            <a:pPr>
              <a:spcBef>
                <a:spcPct val="20000"/>
              </a:spcBef>
            </a:pPr>
            <a:r>
              <a:rPr lang="en-US" sz="1400" b="1" baseline="30000" dirty="0" smtClean="0"/>
              <a:t>3</a:t>
            </a:r>
            <a:r>
              <a:rPr lang="en-US" sz="1400" b="1" dirty="0" smtClean="0"/>
              <a:t>University of Alaska, Fairbanks</a:t>
            </a:r>
            <a:endParaRPr lang="en-US" sz="1400" b="1" dirty="0">
              <a:latin typeface="Times New Roman" charset="0"/>
            </a:endParaRPr>
          </a:p>
          <a:p>
            <a:pPr eaLnBrk="1" hangingPunct="1">
              <a:spcBef>
                <a:spcPct val="20000"/>
              </a:spcBef>
            </a:pPr>
            <a:endParaRPr lang="en-US" sz="1400" dirty="0">
              <a:solidFill>
                <a:schemeClr val="bg1"/>
              </a:solidFill>
              <a:latin typeface="Times New Roman" charset="0"/>
            </a:endParaRPr>
          </a:p>
        </p:txBody>
      </p:sp>
      <p:sp>
        <p:nvSpPr>
          <p:cNvPr id="5" name="Text Box 7"/>
          <p:cNvSpPr txBox="1">
            <a:spLocks noChangeArrowheads="1"/>
          </p:cNvSpPr>
          <p:nvPr/>
        </p:nvSpPr>
        <p:spPr bwMode="auto">
          <a:xfrm>
            <a:off x="1600200" y="5715000"/>
            <a:ext cx="5943600" cy="307777"/>
          </a:xfrm>
          <a:prstGeom prst="rect">
            <a:avLst/>
          </a:prstGeom>
          <a:noFill/>
          <a:ln w="9525">
            <a:noFill/>
            <a:miter lim="800000"/>
            <a:headEnd/>
            <a:tailEnd/>
          </a:ln>
          <a:effectLst/>
        </p:spPr>
        <p:txBody>
          <a:bodyPr>
            <a:spAutoFit/>
          </a:bodyPr>
          <a:lstStyle/>
          <a:p>
            <a:pPr algn="ctr" eaLnBrk="1" hangingPunct="1">
              <a:spcBef>
                <a:spcPct val="50000"/>
              </a:spcBef>
            </a:pPr>
            <a:r>
              <a:rPr lang="en-US" sz="1400" b="1" dirty="0">
                <a:latin typeface="Times New Roman" charset="0"/>
              </a:rPr>
              <a:t>Support from NOAA/NPCREP, NPRB and NSF</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672059" y="1007949"/>
            <a:ext cx="3035559" cy="5342985"/>
          </a:xfrm>
        </p:spPr>
        <p:txBody>
          <a:bodyPr/>
          <a:lstStyle/>
          <a:p>
            <a:pPr>
              <a:buNone/>
            </a:pPr>
            <a:r>
              <a:rPr lang="en-US" sz="2400" dirty="0" smtClean="0">
                <a:solidFill>
                  <a:schemeClr val="tx2"/>
                </a:solidFill>
              </a:rPr>
              <a:t>Hypothesis:</a:t>
            </a:r>
          </a:p>
        </p:txBody>
      </p:sp>
      <p:sp>
        <p:nvSpPr>
          <p:cNvPr id="5" name="Title 4"/>
          <p:cNvSpPr>
            <a:spLocks noGrp="1"/>
          </p:cNvSpPr>
          <p:nvPr>
            <p:ph type="title"/>
          </p:nvPr>
        </p:nvSpPr>
        <p:spPr>
          <a:xfrm>
            <a:off x="762000" y="88375"/>
            <a:ext cx="8229600" cy="1143000"/>
          </a:xfrm>
        </p:spPr>
        <p:txBody>
          <a:bodyPr>
            <a:normAutofit fontScale="90000"/>
          </a:bodyPr>
          <a:lstStyle/>
          <a:p>
            <a:r>
              <a:rPr lang="en-US" dirty="0" smtClean="0"/>
              <a:t>Stratification vs. Pollock recruitment</a:t>
            </a:r>
            <a:endParaRPr lang="en-US" dirty="0"/>
          </a:p>
        </p:txBody>
      </p:sp>
      <p:sp>
        <p:nvSpPr>
          <p:cNvPr id="7" name="TextBox 6"/>
          <p:cNvSpPr txBox="1"/>
          <p:nvPr/>
        </p:nvSpPr>
        <p:spPr>
          <a:xfrm>
            <a:off x="4953000" y="5958320"/>
            <a:ext cx="3534942" cy="523220"/>
          </a:xfrm>
          <a:prstGeom prst="rect">
            <a:avLst/>
          </a:prstGeom>
          <a:noFill/>
        </p:spPr>
        <p:txBody>
          <a:bodyPr wrap="none" rtlCol="0">
            <a:spAutoFit/>
          </a:bodyPr>
          <a:lstStyle/>
          <a:p>
            <a:r>
              <a:rPr lang="en-US" sz="2800" dirty="0" smtClean="0"/>
              <a:t>Stability index (J m</a:t>
            </a:r>
            <a:r>
              <a:rPr lang="en-US" sz="2800" baseline="30000" dirty="0" smtClean="0"/>
              <a:t>-2</a:t>
            </a:r>
            <a:r>
              <a:rPr lang="en-US" sz="2800" dirty="0" smtClean="0"/>
              <a:t>)</a:t>
            </a:r>
            <a:endParaRPr lang="en-US" sz="2800" dirty="0"/>
          </a:p>
        </p:txBody>
      </p:sp>
      <p:sp>
        <p:nvSpPr>
          <p:cNvPr id="8" name="TextBox 7"/>
          <p:cNvSpPr txBox="1"/>
          <p:nvPr/>
        </p:nvSpPr>
        <p:spPr>
          <a:xfrm>
            <a:off x="3565030" y="1905720"/>
            <a:ext cx="615553" cy="3471463"/>
          </a:xfrm>
          <a:prstGeom prst="rect">
            <a:avLst/>
          </a:prstGeom>
          <a:noFill/>
        </p:spPr>
        <p:txBody>
          <a:bodyPr vert="vert270" wrap="none" rtlCol="0">
            <a:spAutoFit/>
          </a:bodyPr>
          <a:lstStyle/>
          <a:p>
            <a:r>
              <a:rPr lang="en-US" sz="2800" dirty="0" smtClean="0"/>
              <a:t>Stock-recruit residual</a:t>
            </a:r>
            <a:endParaRPr lang="en-US" sz="2800" dirty="0"/>
          </a:p>
        </p:txBody>
      </p:sp>
      <p:sp>
        <p:nvSpPr>
          <p:cNvPr id="9" name="TextBox 8"/>
          <p:cNvSpPr txBox="1"/>
          <p:nvPr/>
        </p:nvSpPr>
        <p:spPr>
          <a:xfrm>
            <a:off x="4653517" y="4582632"/>
            <a:ext cx="1282915" cy="1015663"/>
          </a:xfrm>
          <a:prstGeom prst="rect">
            <a:avLst/>
          </a:prstGeom>
          <a:noFill/>
        </p:spPr>
        <p:txBody>
          <a:bodyPr wrap="none" rtlCol="0">
            <a:spAutoFit/>
          </a:bodyPr>
          <a:lstStyle/>
          <a:p>
            <a:pPr algn="ctr"/>
            <a:r>
              <a:rPr lang="en-US" sz="2000" dirty="0" smtClean="0">
                <a:solidFill>
                  <a:srgbClr val="FF0000"/>
                </a:solidFill>
              </a:rPr>
              <a:t>R</a:t>
            </a:r>
            <a:r>
              <a:rPr lang="en-US" sz="2000" baseline="30000" dirty="0" smtClean="0">
                <a:solidFill>
                  <a:srgbClr val="FF0000"/>
                </a:solidFill>
              </a:rPr>
              <a:t>2 </a:t>
            </a:r>
            <a:r>
              <a:rPr lang="en-US" sz="2000" dirty="0" smtClean="0">
                <a:solidFill>
                  <a:srgbClr val="FF0000"/>
                </a:solidFill>
              </a:rPr>
              <a:t>=0.74</a:t>
            </a:r>
          </a:p>
          <a:p>
            <a:pPr algn="ctr"/>
            <a:r>
              <a:rPr lang="en-US" sz="2000" dirty="0" smtClean="0">
                <a:solidFill>
                  <a:srgbClr val="FF0000"/>
                </a:solidFill>
              </a:rPr>
              <a:t>P </a:t>
            </a:r>
            <a:r>
              <a:rPr lang="en-US" sz="2000" dirty="0">
                <a:solidFill>
                  <a:srgbClr val="FF0000"/>
                </a:solidFill>
              </a:rPr>
              <a:t>&lt;</a:t>
            </a:r>
            <a:r>
              <a:rPr lang="en-US" sz="2000" dirty="0" smtClean="0">
                <a:solidFill>
                  <a:srgbClr val="FF0000"/>
                </a:solidFill>
              </a:rPr>
              <a:t> 0.001</a:t>
            </a:r>
          </a:p>
          <a:p>
            <a:pPr algn="ctr"/>
            <a:r>
              <a:rPr lang="en-US" sz="2000" dirty="0" smtClean="0">
                <a:solidFill>
                  <a:srgbClr val="FF0000"/>
                </a:solidFill>
              </a:rPr>
              <a:t>95% CI</a:t>
            </a:r>
            <a:endParaRPr lang="en-US" sz="2000" dirty="0">
              <a:solidFill>
                <a:srgbClr val="FF0000"/>
              </a:solidFill>
            </a:endParaRPr>
          </a:p>
        </p:txBody>
      </p:sp>
      <p:pic>
        <p:nvPicPr>
          <p:cNvPr id="10" name="Picture 2"/>
          <p:cNvPicPr>
            <a:picLocks noChangeAspect="1" noChangeArrowheads="1"/>
          </p:cNvPicPr>
          <p:nvPr/>
        </p:nvPicPr>
        <p:blipFill>
          <a:blip r:embed="rId3" cstate="print"/>
          <a:srcRect/>
          <a:stretch>
            <a:fillRect/>
          </a:stretch>
        </p:blipFill>
        <p:spPr bwMode="auto">
          <a:xfrm>
            <a:off x="3859620" y="1137709"/>
            <a:ext cx="5284379" cy="5276516"/>
          </a:xfrm>
          <a:prstGeom prst="rect">
            <a:avLst/>
          </a:prstGeom>
          <a:noFill/>
          <a:ln w="9525">
            <a:noFill/>
            <a:miter lim="800000"/>
            <a:headEnd/>
            <a:tailEnd/>
          </a:ln>
          <a:effectLst/>
        </p:spPr>
      </p:pic>
      <p:graphicFrame>
        <p:nvGraphicFramePr>
          <p:cNvPr id="11" name="Diagram 10"/>
          <p:cNvGraphicFramePr/>
          <p:nvPr/>
        </p:nvGraphicFramePr>
        <p:xfrm>
          <a:off x="942912" y="1510399"/>
          <a:ext cx="2564523" cy="499533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TextBox 11"/>
          <p:cNvSpPr txBox="1"/>
          <p:nvPr/>
        </p:nvSpPr>
        <p:spPr>
          <a:xfrm>
            <a:off x="4351286" y="6446628"/>
            <a:ext cx="4647426" cy="369332"/>
          </a:xfrm>
          <a:prstGeom prst="rect">
            <a:avLst/>
          </a:prstGeom>
          <a:noFill/>
        </p:spPr>
        <p:txBody>
          <a:bodyPr wrap="none" rtlCol="0">
            <a:spAutoFit/>
          </a:bodyPr>
          <a:lstStyle/>
          <a:p>
            <a:r>
              <a:rPr lang="en-US" dirty="0" smtClean="0"/>
              <a:t>(Computed from observations at Mooring 2)</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Using </a:t>
            </a:r>
            <a:r>
              <a:rPr lang="en-US" sz="3600" u="sng" dirty="0" smtClean="0"/>
              <a:t>proxy</a:t>
            </a:r>
            <a:r>
              <a:rPr lang="en-US" sz="3600" dirty="0" smtClean="0"/>
              <a:t> for Jul-Sep stratification at M2 from 1-D model</a:t>
            </a:r>
            <a:endParaRPr lang="en-US" sz="3600" dirty="0"/>
          </a:p>
        </p:txBody>
      </p:sp>
      <p:sp>
        <p:nvSpPr>
          <p:cNvPr id="5" name="TextBox 4"/>
          <p:cNvSpPr txBox="1"/>
          <p:nvPr/>
        </p:nvSpPr>
        <p:spPr>
          <a:xfrm>
            <a:off x="668154" y="1915427"/>
            <a:ext cx="2315506" cy="2062103"/>
          </a:xfrm>
          <a:prstGeom prst="rect">
            <a:avLst/>
          </a:prstGeom>
          <a:noFill/>
        </p:spPr>
        <p:txBody>
          <a:bodyPr wrap="none" rtlCol="0">
            <a:spAutoFit/>
          </a:bodyPr>
          <a:lstStyle/>
          <a:p>
            <a:r>
              <a:rPr lang="en-US" sz="3200" dirty="0" smtClean="0"/>
              <a:t>1963-2007</a:t>
            </a:r>
            <a:br>
              <a:rPr lang="en-US" sz="3200" dirty="0" smtClean="0"/>
            </a:br>
            <a:r>
              <a:rPr lang="en-US" sz="3200" dirty="0" smtClean="0"/>
              <a:t/>
            </a:r>
            <a:br>
              <a:rPr lang="en-US" sz="3200" dirty="0" smtClean="0"/>
            </a:br>
            <a:r>
              <a:rPr lang="en-US" sz="3200" dirty="0" smtClean="0"/>
              <a:t>Relationship</a:t>
            </a:r>
            <a:br>
              <a:rPr lang="en-US" sz="3200" dirty="0" smtClean="0"/>
            </a:br>
            <a:r>
              <a:rPr lang="en-US" sz="3200" dirty="0" smtClean="0"/>
              <a:t>breaks down</a:t>
            </a:r>
            <a:endParaRPr lang="en-US" sz="3200" dirty="0"/>
          </a:p>
        </p:txBody>
      </p:sp>
      <p:sp>
        <p:nvSpPr>
          <p:cNvPr id="20485" name="Line 5"/>
          <p:cNvSpPr>
            <a:spLocks noChangeShapeType="1"/>
          </p:cNvSpPr>
          <p:nvPr/>
        </p:nvSpPr>
        <p:spPr bwMode="auto">
          <a:xfrm>
            <a:off x="4656138" y="6037263"/>
            <a:ext cx="3975100" cy="1588"/>
          </a:xfrm>
          <a:prstGeom prst="line">
            <a:avLst/>
          </a:prstGeom>
          <a:noFill/>
          <a:ln w="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486" name="Line 6"/>
          <p:cNvSpPr>
            <a:spLocks noChangeShapeType="1"/>
          </p:cNvSpPr>
          <p:nvPr/>
        </p:nvSpPr>
        <p:spPr bwMode="auto">
          <a:xfrm>
            <a:off x="4656138" y="6037263"/>
            <a:ext cx="1588" cy="76200"/>
          </a:xfrm>
          <a:prstGeom prst="line">
            <a:avLst/>
          </a:prstGeom>
          <a:noFill/>
          <a:ln w="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487" name="Line 7"/>
          <p:cNvSpPr>
            <a:spLocks noChangeShapeType="1"/>
          </p:cNvSpPr>
          <p:nvPr/>
        </p:nvSpPr>
        <p:spPr bwMode="auto">
          <a:xfrm>
            <a:off x="5449888" y="6037263"/>
            <a:ext cx="1588" cy="76200"/>
          </a:xfrm>
          <a:prstGeom prst="line">
            <a:avLst/>
          </a:prstGeom>
          <a:noFill/>
          <a:ln w="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488" name="Line 8"/>
          <p:cNvSpPr>
            <a:spLocks noChangeShapeType="1"/>
          </p:cNvSpPr>
          <p:nvPr/>
        </p:nvSpPr>
        <p:spPr bwMode="auto">
          <a:xfrm>
            <a:off x="6245225" y="6037263"/>
            <a:ext cx="1588" cy="76200"/>
          </a:xfrm>
          <a:prstGeom prst="line">
            <a:avLst/>
          </a:prstGeom>
          <a:noFill/>
          <a:ln w="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489" name="Line 9"/>
          <p:cNvSpPr>
            <a:spLocks noChangeShapeType="1"/>
          </p:cNvSpPr>
          <p:nvPr/>
        </p:nvSpPr>
        <p:spPr bwMode="auto">
          <a:xfrm>
            <a:off x="7040563" y="6037263"/>
            <a:ext cx="1588" cy="76200"/>
          </a:xfrm>
          <a:prstGeom prst="line">
            <a:avLst/>
          </a:prstGeom>
          <a:noFill/>
          <a:ln w="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490" name="Line 10"/>
          <p:cNvSpPr>
            <a:spLocks noChangeShapeType="1"/>
          </p:cNvSpPr>
          <p:nvPr/>
        </p:nvSpPr>
        <p:spPr bwMode="auto">
          <a:xfrm>
            <a:off x="7835900" y="6037263"/>
            <a:ext cx="1588" cy="76200"/>
          </a:xfrm>
          <a:prstGeom prst="line">
            <a:avLst/>
          </a:prstGeom>
          <a:noFill/>
          <a:ln w="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491" name="Line 11"/>
          <p:cNvSpPr>
            <a:spLocks noChangeShapeType="1"/>
          </p:cNvSpPr>
          <p:nvPr/>
        </p:nvSpPr>
        <p:spPr bwMode="auto">
          <a:xfrm>
            <a:off x="8631238" y="6037263"/>
            <a:ext cx="1588" cy="76200"/>
          </a:xfrm>
          <a:prstGeom prst="line">
            <a:avLst/>
          </a:prstGeom>
          <a:noFill/>
          <a:ln w="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492" name="Rectangle 12"/>
          <p:cNvSpPr>
            <a:spLocks noChangeArrowheads="1"/>
          </p:cNvSpPr>
          <p:nvPr/>
        </p:nvSpPr>
        <p:spPr bwMode="auto">
          <a:xfrm>
            <a:off x="4383088" y="6173788"/>
            <a:ext cx="546100" cy="2730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pitchFamily="34" charset="0"/>
              </a:rPr>
              <a:t>3000</a:t>
            </a:r>
            <a:endParaRPr kumimoji="0" lang="en-US" sz="1800" b="0" i="0" u="none" strike="noStrike" cap="none" normalizeH="0" baseline="0" smtClean="0">
              <a:ln>
                <a:noFill/>
              </a:ln>
              <a:solidFill>
                <a:schemeClr val="tx1"/>
              </a:solidFill>
              <a:effectLst/>
              <a:latin typeface="Arial" pitchFamily="34" charset="0"/>
            </a:endParaRPr>
          </a:p>
        </p:txBody>
      </p:sp>
      <p:sp>
        <p:nvSpPr>
          <p:cNvPr id="20493" name="Rectangle 13"/>
          <p:cNvSpPr>
            <a:spLocks noChangeArrowheads="1"/>
          </p:cNvSpPr>
          <p:nvPr/>
        </p:nvSpPr>
        <p:spPr bwMode="auto">
          <a:xfrm>
            <a:off x="5176838" y="6173788"/>
            <a:ext cx="546100" cy="2730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pitchFamily="34" charset="0"/>
              </a:rPr>
              <a:t>3500</a:t>
            </a:r>
            <a:endParaRPr kumimoji="0" lang="en-US" sz="1800" b="0" i="0" u="none" strike="noStrike" cap="none" normalizeH="0" baseline="0" smtClean="0">
              <a:ln>
                <a:noFill/>
              </a:ln>
              <a:solidFill>
                <a:schemeClr val="tx1"/>
              </a:solidFill>
              <a:effectLst/>
              <a:latin typeface="Arial" pitchFamily="34" charset="0"/>
            </a:endParaRPr>
          </a:p>
        </p:txBody>
      </p:sp>
      <p:sp>
        <p:nvSpPr>
          <p:cNvPr id="20494" name="Rectangle 14"/>
          <p:cNvSpPr>
            <a:spLocks noChangeArrowheads="1"/>
          </p:cNvSpPr>
          <p:nvPr/>
        </p:nvSpPr>
        <p:spPr bwMode="auto">
          <a:xfrm>
            <a:off x="5972175" y="6173788"/>
            <a:ext cx="546100" cy="2730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pitchFamily="34" charset="0"/>
              </a:rPr>
              <a:t>4000</a:t>
            </a:r>
            <a:endParaRPr kumimoji="0" lang="en-US" sz="1800" b="0" i="0" u="none" strike="noStrike" cap="none" normalizeH="0" baseline="0" smtClean="0">
              <a:ln>
                <a:noFill/>
              </a:ln>
              <a:solidFill>
                <a:schemeClr val="tx1"/>
              </a:solidFill>
              <a:effectLst/>
              <a:latin typeface="Arial" pitchFamily="34" charset="0"/>
            </a:endParaRPr>
          </a:p>
        </p:txBody>
      </p:sp>
      <p:sp>
        <p:nvSpPr>
          <p:cNvPr id="20495" name="Rectangle 15"/>
          <p:cNvSpPr>
            <a:spLocks noChangeArrowheads="1"/>
          </p:cNvSpPr>
          <p:nvPr/>
        </p:nvSpPr>
        <p:spPr bwMode="auto">
          <a:xfrm>
            <a:off x="6767513" y="6173788"/>
            <a:ext cx="546100" cy="2730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pitchFamily="34" charset="0"/>
              </a:rPr>
              <a:t>4500</a:t>
            </a:r>
            <a:endParaRPr kumimoji="0" lang="en-US" sz="1800" b="0" i="0" u="none" strike="noStrike" cap="none" normalizeH="0" baseline="0" smtClean="0">
              <a:ln>
                <a:noFill/>
              </a:ln>
              <a:solidFill>
                <a:schemeClr val="tx1"/>
              </a:solidFill>
              <a:effectLst/>
              <a:latin typeface="Arial" pitchFamily="34" charset="0"/>
            </a:endParaRPr>
          </a:p>
        </p:txBody>
      </p:sp>
      <p:sp>
        <p:nvSpPr>
          <p:cNvPr id="20496" name="Rectangle 16"/>
          <p:cNvSpPr>
            <a:spLocks noChangeArrowheads="1"/>
          </p:cNvSpPr>
          <p:nvPr/>
        </p:nvSpPr>
        <p:spPr bwMode="auto">
          <a:xfrm>
            <a:off x="7562850" y="6173788"/>
            <a:ext cx="546100" cy="2730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pitchFamily="34" charset="0"/>
              </a:rPr>
              <a:t>5000</a:t>
            </a:r>
            <a:endParaRPr kumimoji="0" lang="en-US" sz="1800" b="0" i="0" u="none" strike="noStrike" cap="none" normalizeH="0" baseline="0" smtClean="0">
              <a:ln>
                <a:noFill/>
              </a:ln>
              <a:solidFill>
                <a:schemeClr val="tx1"/>
              </a:solidFill>
              <a:effectLst/>
              <a:latin typeface="Arial" pitchFamily="34" charset="0"/>
            </a:endParaRPr>
          </a:p>
        </p:txBody>
      </p:sp>
      <p:sp>
        <p:nvSpPr>
          <p:cNvPr id="20497" name="Rectangle 17"/>
          <p:cNvSpPr>
            <a:spLocks noChangeArrowheads="1"/>
          </p:cNvSpPr>
          <p:nvPr/>
        </p:nvSpPr>
        <p:spPr bwMode="auto">
          <a:xfrm>
            <a:off x="8358188" y="6173788"/>
            <a:ext cx="546100" cy="2730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pitchFamily="34" charset="0"/>
              </a:rPr>
              <a:t>5500</a:t>
            </a:r>
            <a:endParaRPr kumimoji="0" lang="en-US" sz="1800" b="0" i="0" u="none" strike="noStrike" cap="none" normalizeH="0" baseline="0" smtClean="0">
              <a:ln>
                <a:noFill/>
              </a:ln>
              <a:solidFill>
                <a:schemeClr val="tx1"/>
              </a:solidFill>
              <a:effectLst/>
              <a:latin typeface="Arial" pitchFamily="34" charset="0"/>
            </a:endParaRPr>
          </a:p>
        </p:txBody>
      </p:sp>
      <p:sp>
        <p:nvSpPr>
          <p:cNvPr id="20498" name="Line 18"/>
          <p:cNvSpPr>
            <a:spLocks noChangeShapeType="1"/>
          </p:cNvSpPr>
          <p:nvPr/>
        </p:nvSpPr>
        <p:spPr bwMode="auto">
          <a:xfrm flipV="1">
            <a:off x="4065588" y="2317750"/>
            <a:ext cx="1588" cy="3386138"/>
          </a:xfrm>
          <a:prstGeom prst="line">
            <a:avLst/>
          </a:prstGeom>
          <a:noFill/>
          <a:ln w="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499" name="Line 19"/>
          <p:cNvSpPr>
            <a:spLocks noChangeShapeType="1"/>
          </p:cNvSpPr>
          <p:nvPr/>
        </p:nvSpPr>
        <p:spPr bwMode="auto">
          <a:xfrm flipH="1">
            <a:off x="3989388" y="5703888"/>
            <a:ext cx="76200" cy="1588"/>
          </a:xfrm>
          <a:prstGeom prst="line">
            <a:avLst/>
          </a:prstGeom>
          <a:noFill/>
          <a:ln w="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00" name="Line 20"/>
          <p:cNvSpPr>
            <a:spLocks noChangeShapeType="1"/>
          </p:cNvSpPr>
          <p:nvPr/>
        </p:nvSpPr>
        <p:spPr bwMode="auto">
          <a:xfrm flipH="1">
            <a:off x="3989388" y="5138738"/>
            <a:ext cx="76200" cy="1588"/>
          </a:xfrm>
          <a:prstGeom prst="line">
            <a:avLst/>
          </a:prstGeom>
          <a:noFill/>
          <a:ln w="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01" name="Line 21"/>
          <p:cNvSpPr>
            <a:spLocks noChangeShapeType="1"/>
          </p:cNvSpPr>
          <p:nvPr/>
        </p:nvSpPr>
        <p:spPr bwMode="auto">
          <a:xfrm flipH="1">
            <a:off x="3989388" y="4575175"/>
            <a:ext cx="76200" cy="1588"/>
          </a:xfrm>
          <a:prstGeom prst="line">
            <a:avLst/>
          </a:prstGeom>
          <a:noFill/>
          <a:ln w="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02" name="Line 22"/>
          <p:cNvSpPr>
            <a:spLocks noChangeShapeType="1"/>
          </p:cNvSpPr>
          <p:nvPr/>
        </p:nvSpPr>
        <p:spPr bwMode="auto">
          <a:xfrm flipH="1">
            <a:off x="3989388" y="4011613"/>
            <a:ext cx="76200" cy="1588"/>
          </a:xfrm>
          <a:prstGeom prst="line">
            <a:avLst/>
          </a:prstGeom>
          <a:noFill/>
          <a:ln w="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03" name="Line 23"/>
          <p:cNvSpPr>
            <a:spLocks noChangeShapeType="1"/>
          </p:cNvSpPr>
          <p:nvPr/>
        </p:nvSpPr>
        <p:spPr bwMode="auto">
          <a:xfrm flipH="1">
            <a:off x="3989388" y="3446463"/>
            <a:ext cx="76200" cy="1588"/>
          </a:xfrm>
          <a:prstGeom prst="line">
            <a:avLst/>
          </a:prstGeom>
          <a:noFill/>
          <a:ln w="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04" name="Line 24"/>
          <p:cNvSpPr>
            <a:spLocks noChangeShapeType="1"/>
          </p:cNvSpPr>
          <p:nvPr/>
        </p:nvSpPr>
        <p:spPr bwMode="auto">
          <a:xfrm flipH="1">
            <a:off x="3989388" y="2882900"/>
            <a:ext cx="76200" cy="1588"/>
          </a:xfrm>
          <a:prstGeom prst="line">
            <a:avLst/>
          </a:prstGeom>
          <a:noFill/>
          <a:ln w="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05" name="Line 25"/>
          <p:cNvSpPr>
            <a:spLocks noChangeShapeType="1"/>
          </p:cNvSpPr>
          <p:nvPr/>
        </p:nvSpPr>
        <p:spPr bwMode="auto">
          <a:xfrm flipH="1">
            <a:off x="3989388" y="2317750"/>
            <a:ext cx="76200" cy="1588"/>
          </a:xfrm>
          <a:prstGeom prst="line">
            <a:avLst/>
          </a:prstGeom>
          <a:noFill/>
          <a:ln w="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06" name="Rectangle 26"/>
          <p:cNvSpPr>
            <a:spLocks noChangeArrowheads="1"/>
          </p:cNvSpPr>
          <p:nvPr/>
        </p:nvSpPr>
        <p:spPr bwMode="auto">
          <a:xfrm rot="16200000">
            <a:off x="3629025" y="5565775"/>
            <a:ext cx="444500" cy="2730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pitchFamily="34" charset="0"/>
              </a:rPr>
              <a:t>-0.8</a:t>
            </a:r>
            <a:endParaRPr kumimoji="0" lang="en-US" sz="1800" b="0" i="0" u="none" strike="noStrike" cap="none" normalizeH="0" baseline="0" smtClean="0">
              <a:ln>
                <a:noFill/>
              </a:ln>
              <a:solidFill>
                <a:schemeClr val="tx1"/>
              </a:solidFill>
              <a:effectLst/>
              <a:latin typeface="Arial" pitchFamily="34" charset="0"/>
            </a:endParaRPr>
          </a:p>
        </p:txBody>
      </p:sp>
      <p:sp>
        <p:nvSpPr>
          <p:cNvPr id="20507" name="Rectangle 27"/>
          <p:cNvSpPr>
            <a:spLocks noChangeArrowheads="1"/>
          </p:cNvSpPr>
          <p:nvPr/>
        </p:nvSpPr>
        <p:spPr bwMode="auto">
          <a:xfrm rot="16200000">
            <a:off x="3629025" y="5000625"/>
            <a:ext cx="444500" cy="2730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pitchFamily="34" charset="0"/>
              </a:rPr>
              <a:t>-0.6</a:t>
            </a:r>
            <a:endParaRPr kumimoji="0" lang="en-US" sz="1800" b="0" i="0" u="none" strike="noStrike" cap="none" normalizeH="0" baseline="0" smtClean="0">
              <a:ln>
                <a:noFill/>
              </a:ln>
              <a:solidFill>
                <a:schemeClr val="tx1"/>
              </a:solidFill>
              <a:effectLst/>
              <a:latin typeface="Arial" pitchFamily="34" charset="0"/>
            </a:endParaRPr>
          </a:p>
        </p:txBody>
      </p:sp>
      <p:sp>
        <p:nvSpPr>
          <p:cNvPr id="20508" name="Rectangle 28"/>
          <p:cNvSpPr>
            <a:spLocks noChangeArrowheads="1"/>
          </p:cNvSpPr>
          <p:nvPr/>
        </p:nvSpPr>
        <p:spPr bwMode="auto">
          <a:xfrm rot="16200000">
            <a:off x="3629025" y="4437063"/>
            <a:ext cx="444500" cy="2730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pitchFamily="34" charset="0"/>
              </a:rPr>
              <a:t>-0.4</a:t>
            </a:r>
            <a:endParaRPr kumimoji="0" lang="en-US" sz="1800" b="0" i="0" u="none" strike="noStrike" cap="none" normalizeH="0" baseline="0" smtClean="0">
              <a:ln>
                <a:noFill/>
              </a:ln>
              <a:solidFill>
                <a:schemeClr val="tx1"/>
              </a:solidFill>
              <a:effectLst/>
              <a:latin typeface="Arial" pitchFamily="34" charset="0"/>
            </a:endParaRPr>
          </a:p>
        </p:txBody>
      </p:sp>
      <p:sp>
        <p:nvSpPr>
          <p:cNvPr id="20509" name="Rectangle 29"/>
          <p:cNvSpPr>
            <a:spLocks noChangeArrowheads="1"/>
          </p:cNvSpPr>
          <p:nvPr/>
        </p:nvSpPr>
        <p:spPr bwMode="auto">
          <a:xfrm rot="16200000">
            <a:off x="3629025" y="3873500"/>
            <a:ext cx="444500" cy="2730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pitchFamily="34" charset="0"/>
              </a:rPr>
              <a:t>-0.2</a:t>
            </a:r>
            <a:endParaRPr kumimoji="0" lang="en-US" sz="1800" b="0" i="0" u="none" strike="noStrike" cap="none" normalizeH="0" baseline="0" smtClean="0">
              <a:ln>
                <a:noFill/>
              </a:ln>
              <a:solidFill>
                <a:schemeClr val="tx1"/>
              </a:solidFill>
              <a:effectLst/>
              <a:latin typeface="Arial" pitchFamily="34" charset="0"/>
            </a:endParaRPr>
          </a:p>
        </p:txBody>
      </p:sp>
      <p:sp>
        <p:nvSpPr>
          <p:cNvPr id="20510" name="Rectangle 30"/>
          <p:cNvSpPr>
            <a:spLocks noChangeArrowheads="1"/>
          </p:cNvSpPr>
          <p:nvPr/>
        </p:nvSpPr>
        <p:spPr bwMode="auto">
          <a:xfrm rot="16200000">
            <a:off x="3663950" y="3308350"/>
            <a:ext cx="374650" cy="2730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pitchFamily="34" charset="0"/>
              </a:rPr>
              <a:t>0.0</a:t>
            </a:r>
            <a:endParaRPr kumimoji="0" lang="en-US" sz="1800" b="0" i="0" u="none" strike="noStrike" cap="none" normalizeH="0" baseline="0" smtClean="0">
              <a:ln>
                <a:noFill/>
              </a:ln>
              <a:solidFill>
                <a:schemeClr val="tx1"/>
              </a:solidFill>
              <a:effectLst/>
              <a:latin typeface="Arial" pitchFamily="34" charset="0"/>
            </a:endParaRPr>
          </a:p>
        </p:txBody>
      </p:sp>
      <p:sp>
        <p:nvSpPr>
          <p:cNvPr id="20511" name="Rectangle 31"/>
          <p:cNvSpPr>
            <a:spLocks noChangeArrowheads="1"/>
          </p:cNvSpPr>
          <p:nvPr/>
        </p:nvSpPr>
        <p:spPr bwMode="auto">
          <a:xfrm rot="16200000">
            <a:off x="3663950" y="2744788"/>
            <a:ext cx="374650" cy="2730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pitchFamily="34" charset="0"/>
              </a:rPr>
              <a:t>0.2</a:t>
            </a:r>
            <a:endParaRPr kumimoji="0" lang="en-US" sz="1800" b="0" i="0" u="none" strike="noStrike" cap="none" normalizeH="0" baseline="0" smtClean="0">
              <a:ln>
                <a:noFill/>
              </a:ln>
              <a:solidFill>
                <a:schemeClr val="tx1"/>
              </a:solidFill>
              <a:effectLst/>
              <a:latin typeface="Arial" pitchFamily="34" charset="0"/>
            </a:endParaRPr>
          </a:p>
        </p:txBody>
      </p:sp>
      <p:sp>
        <p:nvSpPr>
          <p:cNvPr id="20512" name="Rectangle 32"/>
          <p:cNvSpPr>
            <a:spLocks noChangeArrowheads="1"/>
          </p:cNvSpPr>
          <p:nvPr/>
        </p:nvSpPr>
        <p:spPr bwMode="auto">
          <a:xfrm rot="16200000">
            <a:off x="3663950" y="2181225"/>
            <a:ext cx="374650" cy="2730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pitchFamily="34" charset="0"/>
              </a:rPr>
              <a:t>0.4</a:t>
            </a:r>
            <a:endParaRPr kumimoji="0" lang="en-US" sz="1800" b="0" i="0" u="none" strike="noStrike" cap="none" normalizeH="0" baseline="0" smtClean="0">
              <a:ln>
                <a:noFill/>
              </a:ln>
              <a:solidFill>
                <a:schemeClr val="tx1"/>
              </a:solidFill>
              <a:effectLst/>
              <a:latin typeface="Arial" pitchFamily="34" charset="0"/>
            </a:endParaRPr>
          </a:p>
        </p:txBody>
      </p:sp>
      <p:sp>
        <p:nvSpPr>
          <p:cNvPr id="20513" name="Rectangle 33"/>
          <p:cNvSpPr>
            <a:spLocks noChangeArrowheads="1"/>
          </p:cNvSpPr>
          <p:nvPr/>
        </p:nvSpPr>
        <p:spPr bwMode="auto">
          <a:xfrm>
            <a:off x="4065588" y="1787525"/>
            <a:ext cx="4737100" cy="4249738"/>
          </a:xfrm>
          <a:prstGeom prst="rect">
            <a:avLst/>
          </a:prstGeom>
          <a:noFill/>
          <a:ln w="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14" name="Rectangle 34"/>
          <p:cNvSpPr>
            <a:spLocks noChangeArrowheads="1"/>
          </p:cNvSpPr>
          <p:nvPr/>
        </p:nvSpPr>
        <p:spPr bwMode="auto">
          <a:xfrm>
            <a:off x="5151438" y="6456363"/>
            <a:ext cx="2565400" cy="3333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pitchFamily="34" charset="0"/>
              </a:rPr>
              <a:t>Stability index (proxy)</a:t>
            </a:r>
            <a:endParaRPr kumimoji="0" lang="en-US" sz="1800" b="0" i="0" u="none" strike="noStrike" cap="none" normalizeH="0" baseline="0" smtClean="0">
              <a:ln>
                <a:noFill/>
              </a:ln>
              <a:solidFill>
                <a:schemeClr val="tx1"/>
              </a:solidFill>
              <a:effectLst/>
              <a:latin typeface="Arial" pitchFamily="34" charset="0"/>
            </a:endParaRPr>
          </a:p>
        </p:txBody>
      </p:sp>
      <p:sp>
        <p:nvSpPr>
          <p:cNvPr id="20515" name="Rectangle 35"/>
          <p:cNvSpPr>
            <a:spLocks noChangeArrowheads="1"/>
          </p:cNvSpPr>
          <p:nvPr/>
        </p:nvSpPr>
        <p:spPr bwMode="auto">
          <a:xfrm rot="16200000">
            <a:off x="2246313" y="3740150"/>
            <a:ext cx="2520950" cy="3333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pitchFamily="34" charset="0"/>
              </a:rPr>
              <a:t>Stock-recruit residual</a:t>
            </a:r>
            <a:endParaRPr kumimoji="0" lang="en-US" sz="1800" b="0" i="0" u="none" strike="noStrike" cap="none" normalizeH="0" baseline="0" smtClean="0">
              <a:ln>
                <a:noFill/>
              </a:ln>
              <a:solidFill>
                <a:schemeClr val="tx1"/>
              </a:solidFill>
              <a:effectLst/>
              <a:latin typeface="Arial" pitchFamily="34" charset="0"/>
            </a:endParaRPr>
          </a:p>
        </p:txBody>
      </p:sp>
      <p:sp>
        <p:nvSpPr>
          <p:cNvPr id="20516" name="Rectangle 36"/>
          <p:cNvSpPr>
            <a:spLocks noChangeArrowheads="1"/>
          </p:cNvSpPr>
          <p:nvPr/>
        </p:nvSpPr>
        <p:spPr bwMode="auto">
          <a:xfrm>
            <a:off x="4510088" y="3113088"/>
            <a:ext cx="25400" cy="7938"/>
          </a:xfrm>
          <a:prstGeom prst="rect">
            <a:avLst/>
          </a:prstGeom>
          <a:solidFill>
            <a:srgbClr val="0000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517" name="Rectangle 37"/>
          <p:cNvSpPr>
            <a:spLocks noChangeArrowheads="1"/>
          </p:cNvSpPr>
          <p:nvPr/>
        </p:nvSpPr>
        <p:spPr bwMode="auto">
          <a:xfrm>
            <a:off x="4510088" y="3181350"/>
            <a:ext cx="25400" cy="7938"/>
          </a:xfrm>
          <a:prstGeom prst="rect">
            <a:avLst/>
          </a:prstGeom>
          <a:solidFill>
            <a:srgbClr val="0000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518" name="Rectangle 38"/>
          <p:cNvSpPr>
            <a:spLocks noChangeArrowheads="1"/>
          </p:cNvSpPr>
          <p:nvPr/>
        </p:nvSpPr>
        <p:spPr bwMode="auto">
          <a:xfrm>
            <a:off x="4492625" y="3121025"/>
            <a:ext cx="60325" cy="17463"/>
          </a:xfrm>
          <a:prstGeom prst="rect">
            <a:avLst/>
          </a:prstGeom>
          <a:solidFill>
            <a:srgbClr val="0000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519" name="Rectangle 39"/>
          <p:cNvSpPr>
            <a:spLocks noChangeArrowheads="1"/>
          </p:cNvSpPr>
          <p:nvPr/>
        </p:nvSpPr>
        <p:spPr bwMode="auto">
          <a:xfrm>
            <a:off x="4492625" y="3163888"/>
            <a:ext cx="60325" cy="17463"/>
          </a:xfrm>
          <a:prstGeom prst="rect">
            <a:avLst/>
          </a:prstGeom>
          <a:solidFill>
            <a:srgbClr val="0000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520" name="Rectangle 40"/>
          <p:cNvSpPr>
            <a:spLocks noChangeArrowheads="1"/>
          </p:cNvSpPr>
          <p:nvPr/>
        </p:nvSpPr>
        <p:spPr bwMode="auto">
          <a:xfrm>
            <a:off x="4484688" y="3138488"/>
            <a:ext cx="76200" cy="9525"/>
          </a:xfrm>
          <a:prstGeom prst="rect">
            <a:avLst/>
          </a:prstGeom>
          <a:solidFill>
            <a:srgbClr val="0000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521" name="Rectangle 41"/>
          <p:cNvSpPr>
            <a:spLocks noChangeArrowheads="1"/>
          </p:cNvSpPr>
          <p:nvPr/>
        </p:nvSpPr>
        <p:spPr bwMode="auto">
          <a:xfrm>
            <a:off x="4484688" y="3155950"/>
            <a:ext cx="76200" cy="7938"/>
          </a:xfrm>
          <a:prstGeom prst="rect">
            <a:avLst/>
          </a:prstGeom>
          <a:solidFill>
            <a:srgbClr val="0000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522" name="Rectangle 42"/>
          <p:cNvSpPr>
            <a:spLocks noChangeArrowheads="1"/>
          </p:cNvSpPr>
          <p:nvPr/>
        </p:nvSpPr>
        <p:spPr bwMode="auto">
          <a:xfrm>
            <a:off x="4484688" y="3148013"/>
            <a:ext cx="76200" cy="7938"/>
          </a:xfrm>
          <a:prstGeom prst="rect">
            <a:avLst/>
          </a:prstGeom>
          <a:solidFill>
            <a:srgbClr val="0000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523" name="Rectangle 43"/>
          <p:cNvSpPr>
            <a:spLocks noChangeArrowheads="1"/>
          </p:cNvSpPr>
          <p:nvPr/>
        </p:nvSpPr>
        <p:spPr bwMode="auto">
          <a:xfrm>
            <a:off x="4484688" y="3148013"/>
            <a:ext cx="76200" cy="7938"/>
          </a:xfrm>
          <a:prstGeom prst="rect">
            <a:avLst/>
          </a:prstGeom>
          <a:solidFill>
            <a:srgbClr val="0000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524" name="Oval 44"/>
          <p:cNvSpPr>
            <a:spLocks noChangeArrowheads="1"/>
          </p:cNvSpPr>
          <p:nvPr/>
        </p:nvSpPr>
        <p:spPr bwMode="auto">
          <a:xfrm>
            <a:off x="4484688" y="3113088"/>
            <a:ext cx="68263" cy="68263"/>
          </a:xfrm>
          <a:prstGeom prst="ellipse">
            <a:avLst/>
          </a:prstGeom>
          <a:noFill/>
          <a:ln w="5" cap="rnd">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25" name="Rectangle 45"/>
          <p:cNvSpPr>
            <a:spLocks noChangeArrowheads="1"/>
          </p:cNvSpPr>
          <p:nvPr/>
        </p:nvSpPr>
        <p:spPr bwMode="auto">
          <a:xfrm>
            <a:off x="7570788" y="4037013"/>
            <a:ext cx="25400" cy="7938"/>
          </a:xfrm>
          <a:prstGeom prst="rect">
            <a:avLst/>
          </a:prstGeom>
          <a:solidFill>
            <a:srgbClr val="0000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526" name="Rectangle 46"/>
          <p:cNvSpPr>
            <a:spLocks noChangeArrowheads="1"/>
          </p:cNvSpPr>
          <p:nvPr/>
        </p:nvSpPr>
        <p:spPr bwMode="auto">
          <a:xfrm>
            <a:off x="7570788" y="4105275"/>
            <a:ext cx="25400" cy="7938"/>
          </a:xfrm>
          <a:prstGeom prst="rect">
            <a:avLst/>
          </a:prstGeom>
          <a:solidFill>
            <a:srgbClr val="0000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527" name="Rectangle 47"/>
          <p:cNvSpPr>
            <a:spLocks noChangeArrowheads="1"/>
          </p:cNvSpPr>
          <p:nvPr/>
        </p:nvSpPr>
        <p:spPr bwMode="auto">
          <a:xfrm>
            <a:off x="7553325" y="4044950"/>
            <a:ext cx="60325" cy="17463"/>
          </a:xfrm>
          <a:prstGeom prst="rect">
            <a:avLst/>
          </a:prstGeom>
          <a:solidFill>
            <a:srgbClr val="0000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528" name="Rectangle 48"/>
          <p:cNvSpPr>
            <a:spLocks noChangeArrowheads="1"/>
          </p:cNvSpPr>
          <p:nvPr/>
        </p:nvSpPr>
        <p:spPr bwMode="auto">
          <a:xfrm>
            <a:off x="7553325" y="4087813"/>
            <a:ext cx="60325" cy="17463"/>
          </a:xfrm>
          <a:prstGeom prst="rect">
            <a:avLst/>
          </a:prstGeom>
          <a:solidFill>
            <a:srgbClr val="0000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529" name="Rectangle 49"/>
          <p:cNvSpPr>
            <a:spLocks noChangeArrowheads="1"/>
          </p:cNvSpPr>
          <p:nvPr/>
        </p:nvSpPr>
        <p:spPr bwMode="auto">
          <a:xfrm>
            <a:off x="7545388" y="4062413"/>
            <a:ext cx="76200" cy="7938"/>
          </a:xfrm>
          <a:prstGeom prst="rect">
            <a:avLst/>
          </a:prstGeom>
          <a:solidFill>
            <a:srgbClr val="0000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530" name="Rectangle 50"/>
          <p:cNvSpPr>
            <a:spLocks noChangeArrowheads="1"/>
          </p:cNvSpPr>
          <p:nvPr/>
        </p:nvSpPr>
        <p:spPr bwMode="auto">
          <a:xfrm>
            <a:off x="7545388" y="4079875"/>
            <a:ext cx="76200" cy="7938"/>
          </a:xfrm>
          <a:prstGeom prst="rect">
            <a:avLst/>
          </a:prstGeom>
          <a:solidFill>
            <a:srgbClr val="0000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531" name="Rectangle 51"/>
          <p:cNvSpPr>
            <a:spLocks noChangeArrowheads="1"/>
          </p:cNvSpPr>
          <p:nvPr/>
        </p:nvSpPr>
        <p:spPr bwMode="auto">
          <a:xfrm>
            <a:off x="7545388" y="4070350"/>
            <a:ext cx="76200" cy="9525"/>
          </a:xfrm>
          <a:prstGeom prst="rect">
            <a:avLst/>
          </a:prstGeom>
          <a:solidFill>
            <a:srgbClr val="0000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532" name="Rectangle 52"/>
          <p:cNvSpPr>
            <a:spLocks noChangeArrowheads="1"/>
          </p:cNvSpPr>
          <p:nvPr/>
        </p:nvSpPr>
        <p:spPr bwMode="auto">
          <a:xfrm>
            <a:off x="7545388" y="4070350"/>
            <a:ext cx="76200" cy="9525"/>
          </a:xfrm>
          <a:prstGeom prst="rect">
            <a:avLst/>
          </a:prstGeom>
          <a:solidFill>
            <a:srgbClr val="0000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533" name="Oval 53"/>
          <p:cNvSpPr>
            <a:spLocks noChangeArrowheads="1"/>
          </p:cNvSpPr>
          <p:nvPr/>
        </p:nvSpPr>
        <p:spPr bwMode="auto">
          <a:xfrm>
            <a:off x="7545388" y="4037013"/>
            <a:ext cx="68263" cy="68263"/>
          </a:xfrm>
          <a:prstGeom prst="ellipse">
            <a:avLst/>
          </a:prstGeom>
          <a:noFill/>
          <a:ln w="5" cap="rnd">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34" name="Rectangle 54"/>
          <p:cNvSpPr>
            <a:spLocks noChangeArrowheads="1"/>
          </p:cNvSpPr>
          <p:nvPr/>
        </p:nvSpPr>
        <p:spPr bwMode="auto">
          <a:xfrm>
            <a:off x="5519738" y="3976688"/>
            <a:ext cx="25400" cy="7938"/>
          </a:xfrm>
          <a:prstGeom prst="rect">
            <a:avLst/>
          </a:prstGeom>
          <a:solidFill>
            <a:srgbClr val="0000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535" name="Rectangle 55"/>
          <p:cNvSpPr>
            <a:spLocks noChangeArrowheads="1"/>
          </p:cNvSpPr>
          <p:nvPr/>
        </p:nvSpPr>
        <p:spPr bwMode="auto">
          <a:xfrm>
            <a:off x="5519738" y="4044950"/>
            <a:ext cx="25400" cy="7938"/>
          </a:xfrm>
          <a:prstGeom prst="rect">
            <a:avLst/>
          </a:prstGeom>
          <a:solidFill>
            <a:srgbClr val="0000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536" name="Rectangle 56"/>
          <p:cNvSpPr>
            <a:spLocks noChangeArrowheads="1"/>
          </p:cNvSpPr>
          <p:nvPr/>
        </p:nvSpPr>
        <p:spPr bwMode="auto">
          <a:xfrm>
            <a:off x="5502275" y="3984625"/>
            <a:ext cx="60325" cy="17463"/>
          </a:xfrm>
          <a:prstGeom prst="rect">
            <a:avLst/>
          </a:prstGeom>
          <a:solidFill>
            <a:srgbClr val="0000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537" name="Rectangle 57"/>
          <p:cNvSpPr>
            <a:spLocks noChangeArrowheads="1"/>
          </p:cNvSpPr>
          <p:nvPr/>
        </p:nvSpPr>
        <p:spPr bwMode="auto">
          <a:xfrm>
            <a:off x="5502275" y="4027488"/>
            <a:ext cx="60325" cy="17463"/>
          </a:xfrm>
          <a:prstGeom prst="rect">
            <a:avLst/>
          </a:prstGeom>
          <a:solidFill>
            <a:srgbClr val="0000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538" name="Rectangle 58"/>
          <p:cNvSpPr>
            <a:spLocks noChangeArrowheads="1"/>
          </p:cNvSpPr>
          <p:nvPr/>
        </p:nvSpPr>
        <p:spPr bwMode="auto">
          <a:xfrm>
            <a:off x="5492750" y="4002088"/>
            <a:ext cx="77788" cy="9525"/>
          </a:xfrm>
          <a:prstGeom prst="rect">
            <a:avLst/>
          </a:prstGeom>
          <a:solidFill>
            <a:srgbClr val="0000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539" name="Rectangle 59"/>
          <p:cNvSpPr>
            <a:spLocks noChangeArrowheads="1"/>
          </p:cNvSpPr>
          <p:nvPr/>
        </p:nvSpPr>
        <p:spPr bwMode="auto">
          <a:xfrm>
            <a:off x="5492750" y="4019550"/>
            <a:ext cx="77788" cy="7938"/>
          </a:xfrm>
          <a:prstGeom prst="rect">
            <a:avLst/>
          </a:prstGeom>
          <a:solidFill>
            <a:srgbClr val="0000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540" name="Rectangle 60"/>
          <p:cNvSpPr>
            <a:spLocks noChangeArrowheads="1"/>
          </p:cNvSpPr>
          <p:nvPr/>
        </p:nvSpPr>
        <p:spPr bwMode="auto">
          <a:xfrm>
            <a:off x="5492750" y="4011613"/>
            <a:ext cx="77788" cy="7938"/>
          </a:xfrm>
          <a:prstGeom prst="rect">
            <a:avLst/>
          </a:prstGeom>
          <a:solidFill>
            <a:srgbClr val="0000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541" name="Rectangle 61"/>
          <p:cNvSpPr>
            <a:spLocks noChangeArrowheads="1"/>
          </p:cNvSpPr>
          <p:nvPr/>
        </p:nvSpPr>
        <p:spPr bwMode="auto">
          <a:xfrm>
            <a:off x="5492750" y="4011613"/>
            <a:ext cx="77788" cy="7938"/>
          </a:xfrm>
          <a:prstGeom prst="rect">
            <a:avLst/>
          </a:prstGeom>
          <a:solidFill>
            <a:srgbClr val="0000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542" name="Oval 62"/>
          <p:cNvSpPr>
            <a:spLocks noChangeArrowheads="1"/>
          </p:cNvSpPr>
          <p:nvPr/>
        </p:nvSpPr>
        <p:spPr bwMode="auto">
          <a:xfrm>
            <a:off x="5492750" y="3976688"/>
            <a:ext cx="69850" cy="68263"/>
          </a:xfrm>
          <a:prstGeom prst="ellipse">
            <a:avLst/>
          </a:prstGeom>
          <a:noFill/>
          <a:ln w="5" cap="rnd">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43" name="Rectangle 63"/>
          <p:cNvSpPr>
            <a:spLocks noChangeArrowheads="1"/>
          </p:cNvSpPr>
          <p:nvPr/>
        </p:nvSpPr>
        <p:spPr bwMode="auto">
          <a:xfrm>
            <a:off x="5638800" y="3446463"/>
            <a:ext cx="25400" cy="7938"/>
          </a:xfrm>
          <a:prstGeom prst="rect">
            <a:avLst/>
          </a:prstGeom>
          <a:solidFill>
            <a:srgbClr val="0000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544" name="Rectangle 64"/>
          <p:cNvSpPr>
            <a:spLocks noChangeArrowheads="1"/>
          </p:cNvSpPr>
          <p:nvPr/>
        </p:nvSpPr>
        <p:spPr bwMode="auto">
          <a:xfrm>
            <a:off x="5638800" y="3514725"/>
            <a:ext cx="25400" cy="7938"/>
          </a:xfrm>
          <a:prstGeom prst="rect">
            <a:avLst/>
          </a:prstGeom>
          <a:solidFill>
            <a:srgbClr val="0000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545" name="Rectangle 65"/>
          <p:cNvSpPr>
            <a:spLocks noChangeArrowheads="1"/>
          </p:cNvSpPr>
          <p:nvPr/>
        </p:nvSpPr>
        <p:spPr bwMode="auto">
          <a:xfrm>
            <a:off x="5621338" y="3454400"/>
            <a:ext cx="60325" cy="17463"/>
          </a:xfrm>
          <a:prstGeom prst="rect">
            <a:avLst/>
          </a:prstGeom>
          <a:solidFill>
            <a:srgbClr val="0000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546" name="Rectangle 66"/>
          <p:cNvSpPr>
            <a:spLocks noChangeArrowheads="1"/>
          </p:cNvSpPr>
          <p:nvPr/>
        </p:nvSpPr>
        <p:spPr bwMode="auto">
          <a:xfrm>
            <a:off x="5621338" y="3497263"/>
            <a:ext cx="60325" cy="17463"/>
          </a:xfrm>
          <a:prstGeom prst="rect">
            <a:avLst/>
          </a:prstGeom>
          <a:solidFill>
            <a:srgbClr val="0000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547" name="Rectangle 67"/>
          <p:cNvSpPr>
            <a:spLocks noChangeArrowheads="1"/>
          </p:cNvSpPr>
          <p:nvPr/>
        </p:nvSpPr>
        <p:spPr bwMode="auto">
          <a:xfrm>
            <a:off x="5613400" y="3471863"/>
            <a:ext cx="76200" cy="9525"/>
          </a:xfrm>
          <a:prstGeom prst="rect">
            <a:avLst/>
          </a:prstGeom>
          <a:solidFill>
            <a:srgbClr val="0000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549" name="Rectangle 69"/>
          <p:cNvSpPr>
            <a:spLocks noChangeArrowheads="1"/>
          </p:cNvSpPr>
          <p:nvPr/>
        </p:nvSpPr>
        <p:spPr bwMode="auto">
          <a:xfrm>
            <a:off x="5613400" y="3481388"/>
            <a:ext cx="76200" cy="7938"/>
          </a:xfrm>
          <a:prstGeom prst="rect">
            <a:avLst/>
          </a:prstGeom>
          <a:solidFill>
            <a:srgbClr val="0000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550" name="Rectangle 70"/>
          <p:cNvSpPr>
            <a:spLocks noChangeArrowheads="1"/>
          </p:cNvSpPr>
          <p:nvPr/>
        </p:nvSpPr>
        <p:spPr bwMode="auto">
          <a:xfrm>
            <a:off x="5613400" y="3481388"/>
            <a:ext cx="76200" cy="7938"/>
          </a:xfrm>
          <a:prstGeom prst="rect">
            <a:avLst/>
          </a:prstGeom>
          <a:solidFill>
            <a:srgbClr val="0000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551" name="Oval 71"/>
          <p:cNvSpPr>
            <a:spLocks noChangeArrowheads="1"/>
          </p:cNvSpPr>
          <p:nvPr/>
        </p:nvSpPr>
        <p:spPr bwMode="auto">
          <a:xfrm>
            <a:off x="5613400" y="3446463"/>
            <a:ext cx="68263" cy="68263"/>
          </a:xfrm>
          <a:prstGeom prst="ellipse">
            <a:avLst/>
          </a:prstGeom>
          <a:noFill/>
          <a:ln w="5" cap="rnd">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52" name="Rectangle 72"/>
          <p:cNvSpPr>
            <a:spLocks noChangeArrowheads="1"/>
          </p:cNvSpPr>
          <p:nvPr/>
        </p:nvSpPr>
        <p:spPr bwMode="auto">
          <a:xfrm>
            <a:off x="5818188" y="3052763"/>
            <a:ext cx="25400" cy="9525"/>
          </a:xfrm>
          <a:prstGeom prst="rect">
            <a:avLst/>
          </a:prstGeom>
          <a:solidFill>
            <a:srgbClr val="0000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553" name="Rectangle 73"/>
          <p:cNvSpPr>
            <a:spLocks noChangeArrowheads="1"/>
          </p:cNvSpPr>
          <p:nvPr/>
        </p:nvSpPr>
        <p:spPr bwMode="auto">
          <a:xfrm>
            <a:off x="5818188" y="3121025"/>
            <a:ext cx="25400" cy="9525"/>
          </a:xfrm>
          <a:prstGeom prst="rect">
            <a:avLst/>
          </a:prstGeom>
          <a:solidFill>
            <a:srgbClr val="0000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554" name="Rectangle 74"/>
          <p:cNvSpPr>
            <a:spLocks noChangeArrowheads="1"/>
          </p:cNvSpPr>
          <p:nvPr/>
        </p:nvSpPr>
        <p:spPr bwMode="auto">
          <a:xfrm>
            <a:off x="5800725" y="3062288"/>
            <a:ext cx="60325" cy="15875"/>
          </a:xfrm>
          <a:prstGeom prst="rect">
            <a:avLst/>
          </a:prstGeom>
          <a:solidFill>
            <a:srgbClr val="0000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555" name="Rectangle 75"/>
          <p:cNvSpPr>
            <a:spLocks noChangeArrowheads="1"/>
          </p:cNvSpPr>
          <p:nvPr/>
        </p:nvSpPr>
        <p:spPr bwMode="auto">
          <a:xfrm>
            <a:off x="5800725" y="3105150"/>
            <a:ext cx="60325" cy="15875"/>
          </a:xfrm>
          <a:prstGeom prst="rect">
            <a:avLst/>
          </a:prstGeom>
          <a:solidFill>
            <a:srgbClr val="0000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556" name="Rectangle 76"/>
          <p:cNvSpPr>
            <a:spLocks noChangeArrowheads="1"/>
          </p:cNvSpPr>
          <p:nvPr/>
        </p:nvSpPr>
        <p:spPr bwMode="auto">
          <a:xfrm>
            <a:off x="5792788" y="3078163"/>
            <a:ext cx="76200" cy="9525"/>
          </a:xfrm>
          <a:prstGeom prst="rect">
            <a:avLst/>
          </a:prstGeom>
          <a:solidFill>
            <a:srgbClr val="0000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557" name="Rectangle 77"/>
          <p:cNvSpPr>
            <a:spLocks noChangeArrowheads="1"/>
          </p:cNvSpPr>
          <p:nvPr/>
        </p:nvSpPr>
        <p:spPr bwMode="auto">
          <a:xfrm>
            <a:off x="5792788" y="3095625"/>
            <a:ext cx="76200" cy="9525"/>
          </a:xfrm>
          <a:prstGeom prst="rect">
            <a:avLst/>
          </a:prstGeom>
          <a:solidFill>
            <a:srgbClr val="0000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558" name="Rectangle 78"/>
          <p:cNvSpPr>
            <a:spLocks noChangeArrowheads="1"/>
          </p:cNvSpPr>
          <p:nvPr/>
        </p:nvSpPr>
        <p:spPr bwMode="auto">
          <a:xfrm>
            <a:off x="5792788" y="3087688"/>
            <a:ext cx="76200" cy="7938"/>
          </a:xfrm>
          <a:prstGeom prst="rect">
            <a:avLst/>
          </a:prstGeom>
          <a:solidFill>
            <a:srgbClr val="0000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560" name="Oval 80"/>
          <p:cNvSpPr>
            <a:spLocks noChangeArrowheads="1"/>
          </p:cNvSpPr>
          <p:nvPr/>
        </p:nvSpPr>
        <p:spPr bwMode="auto">
          <a:xfrm>
            <a:off x="5792788" y="3052763"/>
            <a:ext cx="68263" cy="68263"/>
          </a:xfrm>
          <a:prstGeom prst="ellipse">
            <a:avLst/>
          </a:prstGeom>
          <a:noFill/>
          <a:ln w="5" cap="rnd">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61" name="Rectangle 81"/>
          <p:cNvSpPr>
            <a:spLocks noChangeArrowheads="1"/>
          </p:cNvSpPr>
          <p:nvPr/>
        </p:nvSpPr>
        <p:spPr bwMode="auto">
          <a:xfrm>
            <a:off x="5638800" y="3617913"/>
            <a:ext cx="25400" cy="7938"/>
          </a:xfrm>
          <a:prstGeom prst="rect">
            <a:avLst/>
          </a:prstGeom>
          <a:solidFill>
            <a:srgbClr val="0000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562" name="Rectangle 82"/>
          <p:cNvSpPr>
            <a:spLocks noChangeArrowheads="1"/>
          </p:cNvSpPr>
          <p:nvPr/>
        </p:nvSpPr>
        <p:spPr bwMode="auto">
          <a:xfrm>
            <a:off x="5638800" y="3686175"/>
            <a:ext cx="25400" cy="7938"/>
          </a:xfrm>
          <a:prstGeom prst="rect">
            <a:avLst/>
          </a:prstGeom>
          <a:solidFill>
            <a:srgbClr val="0000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563" name="Rectangle 83"/>
          <p:cNvSpPr>
            <a:spLocks noChangeArrowheads="1"/>
          </p:cNvSpPr>
          <p:nvPr/>
        </p:nvSpPr>
        <p:spPr bwMode="auto">
          <a:xfrm>
            <a:off x="5621338" y="3625850"/>
            <a:ext cx="60325" cy="17463"/>
          </a:xfrm>
          <a:prstGeom prst="rect">
            <a:avLst/>
          </a:prstGeom>
          <a:solidFill>
            <a:srgbClr val="0000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564" name="Rectangle 84"/>
          <p:cNvSpPr>
            <a:spLocks noChangeArrowheads="1"/>
          </p:cNvSpPr>
          <p:nvPr/>
        </p:nvSpPr>
        <p:spPr bwMode="auto">
          <a:xfrm>
            <a:off x="5621338" y="3668713"/>
            <a:ext cx="60325" cy="17463"/>
          </a:xfrm>
          <a:prstGeom prst="rect">
            <a:avLst/>
          </a:prstGeom>
          <a:solidFill>
            <a:srgbClr val="0000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565" name="Rectangle 85"/>
          <p:cNvSpPr>
            <a:spLocks noChangeArrowheads="1"/>
          </p:cNvSpPr>
          <p:nvPr/>
        </p:nvSpPr>
        <p:spPr bwMode="auto">
          <a:xfrm>
            <a:off x="5613400" y="3643313"/>
            <a:ext cx="76200" cy="7938"/>
          </a:xfrm>
          <a:prstGeom prst="rect">
            <a:avLst/>
          </a:prstGeom>
          <a:solidFill>
            <a:srgbClr val="0000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566" name="Rectangle 86"/>
          <p:cNvSpPr>
            <a:spLocks noChangeArrowheads="1"/>
          </p:cNvSpPr>
          <p:nvPr/>
        </p:nvSpPr>
        <p:spPr bwMode="auto">
          <a:xfrm>
            <a:off x="5613400" y="3660775"/>
            <a:ext cx="76200" cy="7938"/>
          </a:xfrm>
          <a:prstGeom prst="rect">
            <a:avLst/>
          </a:prstGeom>
          <a:solidFill>
            <a:srgbClr val="0000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567" name="Rectangle 87"/>
          <p:cNvSpPr>
            <a:spLocks noChangeArrowheads="1"/>
          </p:cNvSpPr>
          <p:nvPr/>
        </p:nvSpPr>
        <p:spPr bwMode="auto">
          <a:xfrm>
            <a:off x="5613400" y="3651250"/>
            <a:ext cx="76200" cy="9525"/>
          </a:xfrm>
          <a:prstGeom prst="rect">
            <a:avLst/>
          </a:prstGeom>
          <a:solidFill>
            <a:srgbClr val="0000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568" name="Rectangle 88"/>
          <p:cNvSpPr>
            <a:spLocks noChangeArrowheads="1"/>
          </p:cNvSpPr>
          <p:nvPr/>
        </p:nvSpPr>
        <p:spPr bwMode="auto">
          <a:xfrm>
            <a:off x="5613400" y="3651250"/>
            <a:ext cx="76200" cy="9525"/>
          </a:xfrm>
          <a:prstGeom prst="rect">
            <a:avLst/>
          </a:prstGeom>
          <a:solidFill>
            <a:srgbClr val="0000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569" name="Oval 89"/>
          <p:cNvSpPr>
            <a:spLocks noChangeArrowheads="1"/>
          </p:cNvSpPr>
          <p:nvPr/>
        </p:nvSpPr>
        <p:spPr bwMode="auto">
          <a:xfrm>
            <a:off x="5613400" y="3617913"/>
            <a:ext cx="68263" cy="68263"/>
          </a:xfrm>
          <a:prstGeom prst="ellipse">
            <a:avLst/>
          </a:prstGeom>
          <a:noFill/>
          <a:ln w="5" cap="rnd">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70" name="Rectangle 90"/>
          <p:cNvSpPr>
            <a:spLocks noChangeArrowheads="1"/>
          </p:cNvSpPr>
          <p:nvPr/>
        </p:nvSpPr>
        <p:spPr bwMode="auto">
          <a:xfrm>
            <a:off x="6399213" y="4284663"/>
            <a:ext cx="25400" cy="7938"/>
          </a:xfrm>
          <a:prstGeom prst="rect">
            <a:avLst/>
          </a:prstGeom>
          <a:solidFill>
            <a:srgbClr val="0000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571" name="Rectangle 91"/>
          <p:cNvSpPr>
            <a:spLocks noChangeArrowheads="1"/>
          </p:cNvSpPr>
          <p:nvPr/>
        </p:nvSpPr>
        <p:spPr bwMode="auto">
          <a:xfrm>
            <a:off x="6399213" y="4352925"/>
            <a:ext cx="25400" cy="7938"/>
          </a:xfrm>
          <a:prstGeom prst="rect">
            <a:avLst/>
          </a:prstGeom>
          <a:solidFill>
            <a:srgbClr val="0000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572" name="Rectangle 92"/>
          <p:cNvSpPr>
            <a:spLocks noChangeArrowheads="1"/>
          </p:cNvSpPr>
          <p:nvPr/>
        </p:nvSpPr>
        <p:spPr bwMode="auto">
          <a:xfrm>
            <a:off x="6383338" y="4292600"/>
            <a:ext cx="58738" cy="17463"/>
          </a:xfrm>
          <a:prstGeom prst="rect">
            <a:avLst/>
          </a:prstGeom>
          <a:solidFill>
            <a:srgbClr val="0000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573" name="Rectangle 93"/>
          <p:cNvSpPr>
            <a:spLocks noChangeArrowheads="1"/>
          </p:cNvSpPr>
          <p:nvPr/>
        </p:nvSpPr>
        <p:spPr bwMode="auto">
          <a:xfrm>
            <a:off x="6383338" y="4335463"/>
            <a:ext cx="58738" cy="17463"/>
          </a:xfrm>
          <a:prstGeom prst="rect">
            <a:avLst/>
          </a:prstGeom>
          <a:solidFill>
            <a:srgbClr val="0000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574" name="Rectangle 94"/>
          <p:cNvSpPr>
            <a:spLocks noChangeArrowheads="1"/>
          </p:cNvSpPr>
          <p:nvPr/>
        </p:nvSpPr>
        <p:spPr bwMode="auto">
          <a:xfrm>
            <a:off x="6373813" y="4310063"/>
            <a:ext cx="77788" cy="7938"/>
          </a:xfrm>
          <a:prstGeom prst="rect">
            <a:avLst/>
          </a:prstGeom>
          <a:solidFill>
            <a:srgbClr val="0000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575" name="Rectangle 95"/>
          <p:cNvSpPr>
            <a:spLocks noChangeArrowheads="1"/>
          </p:cNvSpPr>
          <p:nvPr/>
        </p:nvSpPr>
        <p:spPr bwMode="auto">
          <a:xfrm>
            <a:off x="6373813" y="4327525"/>
            <a:ext cx="77788" cy="7938"/>
          </a:xfrm>
          <a:prstGeom prst="rect">
            <a:avLst/>
          </a:prstGeom>
          <a:solidFill>
            <a:srgbClr val="0000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576" name="Rectangle 96"/>
          <p:cNvSpPr>
            <a:spLocks noChangeArrowheads="1"/>
          </p:cNvSpPr>
          <p:nvPr/>
        </p:nvSpPr>
        <p:spPr bwMode="auto">
          <a:xfrm>
            <a:off x="6373813" y="4318000"/>
            <a:ext cx="77788" cy="9525"/>
          </a:xfrm>
          <a:prstGeom prst="rect">
            <a:avLst/>
          </a:prstGeom>
          <a:solidFill>
            <a:srgbClr val="0000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578" name="Oval 98"/>
          <p:cNvSpPr>
            <a:spLocks noChangeArrowheads="1"/>
          </p:cNvSpPr>
          <p:nvPr/>
        </p:nvSpPr>
        <p:spPr bwMode="auto">
          <a:xfrm>
            <a:off x="6373813" y="4284663"/>
            <a:ext cx="68263" cy="68263"/>
          </a:xfrm>
          <a:prstGeom prst="ellipse">
            <a:avLst/>
          </a:prstGeom>
          <a:noFill/>
          <a:ln w="5" cap="rnd">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79" name="Rectangle 99"/>
          <p:cNvSpPr>
            <a:spLocks noChangeArrowheads="1"/>
          </p:cNvSpPr>
          <p:nvPr/>
        </p:nvSpPr>
        <p:spPr bwMode="auto">
          <a:xfrm>
            <a:off x="7305675" y="5284788"/>
            <a:ext cx="25400" cy="7938"/>
          </a:xfrm>
          <a:prstGeom prst="rect">
            <a:avLst/>
          </a:prstGeom>
          <a:solidFill>
            <a:srgbClr val="0000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580" name="Rectangle 100"/>
          <p:cNvSpPr>
            <a:spLocks noChangeArrowheads="1"/>
          </p:cNvSpPr>
          <p:nvPr/>
        </p:nvSpPr>
        <p:spPr bwMode="auto">
          <a:xfrm>
            <a:off x="7305675" y="5353050"/>
            <a:ext cx="25400" cy="9525"/>
          </a:xfrm>
          <a:prstGeom prst="rect">
            <a:avLst/>
          </a:prstGeom>
          <a:solidFill>
            <a:srgbClr val="0000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581" name="Rectangle 101"/>
          <p:cNvSpPr>
            <a:spLocks noChangeArrowheads="1"/>
          </p:cNvSpPr>
          <p:nvPr/>
        </p:nvSpPr>
        <p:spPr bwMode="auto">
          <a:xfrm>
            <a:off x="7288213" y="5292725"/>
            <a:ext cx="60325" cy="17463"/>
          </a:xfrm>
          <a:prstGeom prst="rect">
            <a:avLst/>
          </a:prstGeom>
          <a:solidFill>
            <a:srgbClr val="0000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582" name="Rectangle 102"/>
          <p:cNvSpPr>
            <a:spLocks noChangeArrowheads="1"/>
          </p:cNvSpPr>
          <p:nvPr/>
        </p:nvSpPr>
        <p:spPr bwMode="auto">
          <a:xfrm>
            <a:off x="7288213" y="5335588"/>
            <a:ext cx="60325" cy="17463"/>
          </a:xfrm>
          <a:prstGeom prst="rect">
            <a:avLst/>
          </a:prstGeom>
          <a:solidFill>
            <a:srgbClr val="0000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583" name="Rectangle 103"/>
          <p:cNvSpPr>
            <a:spLocks noChangeArrowheads="1"/>
          </p:cNvSpPr>
          <p:nvPr/>
        </p:nvSpPr>
        <p:spPr bwMode="auto">
          <a:xfrm>
            <a:off x="7280275" y="5310188"/>
            <a:ext cx="76200" cy="9525"/>
          </a:xfrm>
          <a:prstGeom prst="rect">
            <a:avLst/>
          </a:prstGeom>
          <a:solidFill>
            <a:srgbClr val="0000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584" name="Rectangle 104"/>
          <p:cNvSpPr>
            <a:spLocks noChangeArrowheads="1"/>
          </p:cNvSpPr>
          <p:nvPr/>
        </p:nvSpPr>
        <p:spPr bwMode="auto">
          <a:xfrm>
            <a:off x="7280275" y="5327650"/>
            <a:ext cx="76200" cy="7938"/>
          </a:xfrm>
          <a:prstGeom prst="rect">
            <a:avLst/>
          </a:prstGeom>
          <a:solidFill>
            <a:srgbClr val="0000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585" name="Rectangle 105"/>
          <p:cNvSpPr>
            <a:spLocks noChangeArrowheads="1"/>
          </p:cNvSpPr>
          <p:nvPr/>
        </p:nvSpPr>
        <p:spPr bwMode="auto">
          <a:xfrm>
            <a:off x="7280275" y="5319713"/>
            <a:ext cx="76200" cy="7938"/>
          </a:xfrm>
          <a:prstGeom prst="rect">
            <a:avLst/>
          </a:prstGeom>
          <a:solidFill>
            <a:srgbClr val="0000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586" name="Rectangle 106"/>
          <p:cNvSpPr>
            <a:spLocks noChangeArrowheads="1"/>
          </p:cNvSpPr>
          <p:nvPr/>
        </p:nvSpPr>
        <p:spPr bwMode="auto">
          <a:xfrm>
            <a:off x="7280275" y="5319713"/>
            <a:ext cx="76200" cy="7938"/>
          </a:xfrm>
          <a:prstGeom prst="rect">
            <a:avLst/>
          </a:prstGeom>
          <a:solidFill>
            <a:srgbClr val="0000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587" name="Oval 107"/>
          <p:cNvSpPr>
            <a:spLocks noChangeArrowheads="1"/>
          </p:cNvSpPr>
          <p:nvPr/>
        </p:nvSpPr>
        <p:spPr bwMode="auto">
          <a:xfrm>
            <a:off x="7280275" y="5284788"/>
            <a:ext cx="68263" cy="68263"/>
          </a:xfrm>
          <a:prstGeom prst="ellipse">
            <a:avLst/>
          </a:prstGeom>
          <a:noFill/>
          <a:ln w="5" cap="rnd">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88" name="Rectangle 108"/>
          <p:cNvSpPr>
            <a:spLocks noChangeArrowheads="1"/>
          </p:cNvSpPr>
          <p:nvPr/>
        </p:nvSpPr>
        <p:spPr bwMode="auto">
          <a:xfrm>
            <a:off x="7323138" y="5840413"/>
            <a:ext cx="25400" cy="9525"/>
          </a:xfrm>
          <a:prstGeom prst="rect">
            <a:avLst/>
          </a:prstGeom>
          <a:solidFill>
            <a:srgbClr val="0000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589" name="Rectangle 109"/>
          <p:cNvSpPr>
            <a:spLocks noChangeArrowheads="1"/>
          </p:cNvSpPr>
          <p:nvPr/>
        </p:nvSpPr>
        <p:spPr bwMode="auto">
          <a:xfrm>
            <a:off x="7323138" y="5908675"/>
            <a:ext cx="25400" cy="9525"/>
          </a:xfrm>
          <a:prstGeom prst="rect">
            <a:avLst/>
          </a:prstGeom>
          <a:solidFill>
            <a:srgbClr val="0000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590" name="Rectangle 110"/>
          <p:cNvSpPr>
            <a:spLocks noChangeArrowheads="1"/>
          </p:cNvSpPr>
          <p:nvPr/>
        </p:nvSpPr>
        <p:spPr bwMode="auto">
          <a:xfrm>
            <a:off x="7305675" y="5849938"/>
            <a:ext cx="60325" cy="15875"/>
          </a:xfrm>
          <a:prstGeom prst="rect">
            <a:avLst/>
          </a:prstGeom>
          <a:solidFill>
            <a:srgbClr val="0000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591" name="Rectangle 111"/>
          <p:cNvSpPr>
            <a:spLocks noChangeArrowheads="1"/>
          </p:cNvSpPr>
          <p:nvPr/>
        </p:nvSpPr>
        <p:spPr bwMode="auto">
          <a:xfrm>
            <a:off x="7305675" y="5891213"/>
            <a:ext cx="60325" cy="17463"/>
          </a:xfrm>
          <a:prstGeom prst="rect">
            <a:avLst/>
          </a:prstGeom>
          <a:solidFill>
            <a:srgbClr val="0000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592" name="Rectangle 112"/>
          <p:cNvSpPr>
            <a:spLocks noChangeArrowheads="1"/>
          </p:cNvSpPr>
          <p:nvPr/>
        </p:nvSpPr>
        <p:spPr bwMode="auto">
          <a:xfrm>
            <a:off x="7297738" y="5865813"/>
            <a:ext cx="76200" cy="9525"/>
          </a:xfrm>
          <a:prstGeom prst="rect">
            <a:avLst/>
          </a:prstGeom>
          <a:solidFill>
            <a:srgbClr val="0000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593" name="Rectangle 113"/>
          <p:cNvSpPr>
            <a:spLocks noChangeArrowheads="1"/>
          </p:cNvSpPr>
          <p:nvPr/>
        </p:nvSpPr>
        <p:spPr bwMode="auto">
          <a:xfrm>
            <a:off x="7297738" y="5883275"/>
            <a:ext cx="76200" cy="7938"/>
          </a:xfrm>
          <a:prstGeom prst="rect">
            <a:avLst/>
          </a:prstGeom>
          <a:solidFill>
            <a:srgbClr val="0000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594" name="Rectangle 114"/>
          <p:cNvSpPr>
            <a:spLocks noChangeArrowheads="1"/>
          </p:cNvSpPr>
          <p:nvPr/>
        </p:nvSpPr>
        <p:spPr bwMode="auto">
          <a:xfrm>
            <a:off x="7297738" y="5875338"/>
            <a:ext cx="76200" cy="7938"/>
          </a:xfrm>
          <a:prstGeom prst="rect">
            <a:avLst/>
          </a:prstGeom>
          <a:solidFill>
            <a:srgbClr val="0000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595" name="Rectangle 115"/>
          <p:cNvSpPr>
            <a:spLocks noChangeArrowheads="1"/>
          </p:cNvSpPr>
          <p:nvPr/>
        </p:nvSpPr>
        <p:spPr bwMode="auto">
          <a:xfrm>
            <a:off x="7297738" y="5875338"/>
            <a:ext cx="76200" cy="7938"/>
          </a:xfrm>
          <a:prstGeom prst="rect">
            <a:avLst/>
          </a:prstGeom>
          <a:solidFill>
            <a:srgbClr val="0000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596" name="Oval 116"/>
          <p:cNvSpPr>
            <a:spLocks noChangeArrowheads="1"/>
          </p:cNvSpPr>
          <p:nvPr/>
        </p:nvSpPr>
        <p:spPr bwMode="auto">
          <a:xfrm>
            <a:off x="7297738" y="5840413"/>
            <a:ext cx="68263" cy="68263"/>
          </a:xfrm>
          <a:prstGeom prst="ellipse">
            <a:avLst/>
          </a:prstGeom>
          <a:noFill/>
          <a:ln w="5" cap="rnd">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97" name="Rectangle 117"/>
          <p:cNvSpPr>
            <a:spLocks noChangeArrowheads="1"/>
          </p:cNvSpPr>
          <p:nvPr/>
        </p:nvSpPr>
        <p:spPr bwMode="auto">
          <a:xfrm>
            <a:off x="6288088" y="4779963"/>
            <a:ext cx="25400" cy="9525"/>
          </a:xfrm>
          <a:prstGeom prst="rect">
            <a:avLst/>
          </a:prstGeom>
          <a:solidFill>
            <a:srgbClr val="0000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598" name="Rectangle 118"/>
          <p:cNvSpPr>
            <a:spLocks noChangeArrowheads="1"/>
          </p:cNvSpPr>
          <p:nvPr/>
        </p:nvSpPr>
        <p:spPr bwMode="auto">
          <a:xfrm>
            <a:off x="6288088" y="4848225"/>
            <a:ext cx="25400" cy="9525"/>
          </a:xfrm>
          <a:prstGeom prst="rect">
            <a:avLst/>
          </a:prstGeom>
          <a:solidFill>
            <a:srgbClr val="0000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599" name="Rectangle 119"/>
          <p:cNvSpPr>
            <a:spLocks noChangeArrowheads="1"/>
          </p:cNvSpPr>
          <p:nvPr/>
        </p:nvSpPr>
        <p:spPr bwMode="auto">
          <a:xfrm>
            <a:off x="6270625" y="4789488"/>
            <a:ext cx="60325" cy="15875"/>
          </a:xfrm>
          <a:prstGeom prst="rect">
            <a:avLst/>
          </a:prstGeom>
          <a:solidFill>
            <a:srgbClr val="0000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600" name="Rectangle 120"/>
          <p:cNvSpPr>
            <a:spLocks noChangeArrowheads="1"/>
          </p:cNvSpPr>
          <p:nvPr/>
        </p:nvSpPr>
        <p:spPr bwMode="auto">
          <a:xfrm>
            <a:off x="6270625" y="4832350"/>
            <a:ext cx="60325" cy="15875"/>
          </a:xfrm>
          <a:prstGeom prst="rect">
            <a:avLst/>
          </a:prstGeom>
          <a:solidFill>
            <a:srgbClr val="0000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601" name="Rectangle 121"/>
          <p:cNvSpPr>
            <a:spLocks noChangeArrowheads="1"/>
          </p:cNvSpPr>
          <p:nvPr/>
        </p:nvSpPr>
        <p:spPr bwMode="auto">
          <a:xfrm>
            <a:off x="6262688" y="4805363"/>
            <a:ext cx="77788" cy="9525"/>
          </a:xfrm>
          <a:prstGeom prst="rect">
            <a:avLst/>
          </a:prstGeom>
          <a:solidFill>
            <a:srgbClr val="0000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602" name="Rectangle 122"/>
          <p:cNvSpPr>
            <a:spLocks noChangeArrowheads="1"/>
          </p:cNvSpPr>
          <p:nvPr/>
        </p:nvSpPr>
        <p:spPr bwMode="auto">
          <a:xfrm>
            <a:off x="6262688" y="4822825"/>
            <a:ext cx="77788" cy="9525"/>
          </a:xfrm>
          <a:prstGeom prst="rect">
            <a:avLst/>
          </a:prstGeom>
          <a:solidFill>
            <a:srgbClr val="0000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603" name="Rectangle 123"/>
          <p:cNvSpPr>
            <a:spLocks noChangeArrowheads="1"/>
          </p:cNvSpPr>
          <p:nvPr/>
        </p:nvSpPr>
        <p:spPr bwMode="auto">
          <a:xfrm>
            <a:off x="6262688" y="4814888"/>
            <a:ext cx="77788" cy="7938"/>
          </a:xfrm>
          <a:prstGeom prst="rect">
            <a:avLst/>
          </a:prstGeom>
          <a:solidFill>
            <a:srgbClr val="0000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604" name="Rectangle 124"/>
          <p:cNvSpPr>
            <a:spLocks noChangeArrowheads="1"/>
          </p:cNvSpPr>
          <p:nvPr/>
        </p:nvSpPr>
        <p:spPr bwMode="auto">
          <a:xfrm>
            <a:off x="6262688" y="4814888"/>
            <a:ext cx="77788" cy="7938"/>
          </a:xfrm>
          <a:prstGeom prst="rect">
            <a:avLst/>
          </a:prstGeom>
          <a:solidFill>
            <a:srgbClr val="0000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605" name="Oval 125"/>
          <p:cNvSpPr>
            <a:spLocks noChangeArrowheads="1"/>
          </p:cNvSpPr>
          <p:nvPr/>
        </p:nvSpPr>
        <p:spPr bwMode="auto">
          <a:xfrm>
            <a:off x="6262688" y="4779963"/>
            <a:ext cx="68263" cy="68263"/>
          </a:xfrm>
          <a:prstGeom prst="ellipse">
            <a:avLst/>
          </a:prstGeom>
          <a:noFill/>
          <a:ln w="5" cap="rnd">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06" name="Rectangle 126"/>
          <p:cNvSpPr>
            <a:spLocks noChangeArrowheads="1"/>
          </p:cNvSpPr>
          <p:nvPr/>
        </p:nvSpPr>
        <p:spPr bwMode="auto">
          <a:xfrm>
            <a:off x="6519863" y="3514725"/>
            <a:ext cx="25400" cy="7938"/>
          </a:xfrm>
          <a:prstGeom prst="rect">
            <a:avLst/>
          </a:prstGeom>
          <a:solidFill>
            <a:srgbClr val="0000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607" name="Rectangle 127"/>
          <p:cNvSpPr>
            <a:spLocks noChangeArrowheads="1"/>
          </p:cNvSpPr>
          <p:nvPr/>
        </p:nvSpPr>
        <p:spPr bwMode="auto">
          <a:xfrm>
            <a:off x="6519863" y="3582988"/>
            <a:ext cx="25400" cy="9525"/>
          </a:xfrm>
          <a:prstGeom prst="rect">
            <a:avLst/>
          </a:prstGeom>
          <a:solidFill>
            <a:srgbClr val="0000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608" name="Rectangle 128"/>
          <p:cNvSpPr>
            <a:spLocks noChangeArrowheads="1"/>
          </p:cNvSpPr>
          <p:nvPr/>
        </p:nvSpPr>
        <p:spPr bwMode="auto">
          <a:xfrm>
            <a:off x="6502400" y="3522663"/>
            <a:ext cx="60325" cy="17463"/>
          </a:xfrm>
          <a:prstGeom prst="rect">
            <a:avLst/>
          </a:prstGeom>
          <a:solidFill>
            <a:srgbClr val="0000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609" name="Rectangle 129"/>
          <p:cNvSpPr>
            <a:spLocks noChangeArrowheads="1"/>
          </p:cNvSpPr>
          <p:nvPr/>
        </p:nvSpPr>
        <p:spPr bwMode="auto">
          <a:xfrm>
            <a:off x="6502400" y="3565525"/>
            <a:ext cx="60325" cy="17463"/>
          </a:xfrm>
          <a:prstGeom prst="rect">
            <a:avLst/>
          </a:prstGeom>
          <a:solidFill>
            <a:srgbClr val="0000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610" name="Rectangle 130"/>
          <p:cNvSpPr>
            <a:spLocks noChangeArrowheads="1"/>
          </p:cNvSpPr>
          <p:nvPr/>
        </p:nvSpPr>
        <p:spPr bwMode="auto">
          <a:xfrm>
            <a:off x="6494463" y="3540125"/>
            <a:ext cx="76200" cy="9525"/>
          </a:xfrm>
          <a:prstGeom prst="rect">
            <a:avLst/>
          </a:prstGeom>
          <a:solidFill>
            <a:srgbClr val="0000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611" name="Rectangle 131"/>
          <p:cNvSpPr>
            <a:spLocks noChangeArrowheads="1"/>
          </p:cNvSpPr>
          <p:nvPr/>
        </p:nvSpPr>
        <p:spPr bwMode="auto">
          <a:xfrm>
            <a:off x="6494463" y="3557588"/>
            <a:ext cx="76200" cy="7938"/>
          </a:xfrm>
          <a:prstGeom prst="rect">
            <a:avLst/>
          </a:prstGeom>
          <a:solidFill>
            <a:srgbClr val="0000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612" name="Rectangle 132"/>
          <p:cNvSpPr>
            <a:spLocks noChangeArrowheads="1"/>
          </p:cNvSpPr>
          <p:nvPr/>
        </p:nvSpPr>
        <p:spPr bwMode="auto">
          <a:xfrm>
            <a:off x="6494463" y="3549650"/>
            <a:ext cx="76200" cy="7938"/>
          </a:xfrm>
          <a:prstGeom prst="rect">
            <a:avLst/>
          </a:prstGeom>
          <a:solidFill>
            <a:srgbClr val="0000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614" name="Oval 134"/>
          <p:cNvSpPr>
            <a:spLocks noChangeArrowheads="1"/>
          </p:cNvSpPr>
          <p:nvPr/>
        </p:nvSpPr>
        <p:spPr bwMode="auto">
          <a:xfrm>
            <a:off x="6494463" y="3514725"/>
            <a:ext cx="68263" cy="68263"/>
          </a:xfrm>
          <a:prstGeom prst="ellipse">
            <a:avLst/>
          </a:prstGeom>
          <a:noFill/>
          <a:ln w="5" cap="rnd">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15" name="Rectangle 135"/>
          <p:cNvSpPr>
            <a:spLocks noChangeArrowheads="1"/>
          </p:cNvSpPr>
          <p:nvPr/>
        </p:nvSpPr>
        <p:spPr bwMode="auto">
          <a:xfrm>
            <a:off x="6707188" y="4625975"/>
            <a:ext cx="25400" cy="9525"/>
          </a:xfrm>
          <a:prstGeom prst="rect">
            <a:avLst/>
          </a:prstGeom>
          <a:solidFill>
            <a:srgbClr val="0000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616" name="Rectangle 136"/>
          <p:cNvSpPr>
            <a:spLocks noChangeArrowheads="1"/>
          </p:cNvSpPr>
          <p:nvPr/>
        </p:nvSpPr>
        <p:spPr bwMode="auto">
          <a:xfrm>
            <a:off x="6707188" y="4694238"/>
            <a:ext cx="25400" cy="9525"/>
          </a:xfrm>
          <a:prstGeom prst="rect">
            <a:avLst/>
          </a:prstGeom>
          <a:solidFill>
            <a:srgbClr val="0000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617" name="Rectangle 137"/>
          <p:cNvSpPr>
            <a:spLocks noChangeArrowheads="1"/>
          </p:cNvSpPr>
          <p:nvPr/>
        </p:nvSpPr>
        <p:spPr bwMode="auto">
          <a:xfrm>
            <a:off x="6689725" y="4635500"/>
            <a:ext cx="60325" cy="15875"/>
          </a:xfrm>
          <a:prstGeom prst="rect">
            <a:avLst/>
          </a:prstGeom>
          <a:solidFill>
            <a:srgbClr val="0000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618" name="Rectangle 138"/>
          <p:cNvSpPr>
            <a:spLocks noChangeArrowheads="1"/>
          </p:cNvSpPr>
          <p:nvPr/>
        </p:nvSpPr>
        <p:spPr bwMode="auto">
          <a:xfrm>
            <a:off x="6689725" y="4678363"/>
            <a:ext cx="60325" cy="15875"/>
          </a:xfrm>
          <a:prstGeom prst="rect">
            <a:avLst/>
          </a:prstGeom>
          <a:solidFill>
            <a:srgbClr val="0000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619" name="Rectangle 139"/>
          <p:cNvSpPr>
            <a:spLocks noChangeArrowheads="1"/>
          </p:cNvSpPr>
          <p:nvPr/>
        </p:nvSpPr>
        <p:spPr bwMode="auto">
          <a:xfrm>
            <a:off x="6681788" y="4651375"/>
            <a:ext cx="76200" cy="9525"/>
          </a:xfrm>
          <a:prstGeom prst="rect">
            <a:avLst/>
          </a:prstGeom>
          <a:solidFill>
            <a:srgbClr val="0000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620" name="Rectangle 140"/>
          <p:cNvSpPr>
            <a:spLocks noChangeArrowheads="1"/>
          </p:cNvSpPr>
          <p:nvPr/>
        </p:nvSpPr>
        <p:spPr bwMode="auto">
          <a:xfrm>
            <a:off x="6681788" y="4668838"/>
            <a:ext cx="76200" cy="9525"/>
          </a:xfrm>
          <a:prstGeom prst="rect">
            <a:avLst/>
          </a:prstGeom>
          <a:solidFill>
            <a:srgbClr val="0000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621" name="Rectangle 141"/>
          <p:cNvSpPr>
            <a:spLocks noChangeArrowheads="1"/>
          </p:cNvSpPr>
          <p:nvPr/>
        </p:nvSpPr>
        <p:spPr bwMode="auto">
          <a:xfrm>
            <a:off x="6681788" y="4660900"/>
            <a:ext cx="76200" cy="7938"/>
          </a:xfrm>
          <a:prstGeom prst="rect">
            <a:avLst/>
          </a:prstGeom>
          <a:solidFill>
            <a:srgbClr val="0000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622" name="Rectangle 142"/>
          <p:cNvSpPr>
            <a:spLocks noChangeArrowheads="1"/>
          </p:cNvSpPr>
          <p:nvPr/>
        </p:nvSpPr>
        <p:spPr bwMode="auto">
          <a:xfrm>
            <a:off x="6681788" y="4660900"/>
            <a:ext cx="76200" cy="7938"/>
          </a:xfrm>
          <a:prstGeom prst="rect">
            <a:avLst/>
          </a:prstGeom>
          <a:solidFill>
            <a:srgbClr val="0000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623" name="Oval 143"/>
          <p:cNvSpPr>
            <a:spLocks noChangeArrowheads="1"/>
          </p:cNvSpPr>
          <p:nvPr/>
        </p:nvSpPr>
        <p:spPr bwMode="auto">
          <a:xfrm>
            <a:off x="6681788" y="4625975"/>
            <a:ext cx="68263" cy="68263"/>
          </a:xfrm>
          <a:prstGeom prst="ellipse">
            <a:avLst/>
          </a:prstGeom>
          <a:noFill/>
          <a:ln w="5" cap="rnd">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3" name="Group 193"/>
          <p:cNvGrpSpPr/>
          <p:nvPr/>
        </p:nvGrpSpPr>
        <p:grpSpPr>
          <a:xfrm>
            <a:off x="4518025" y="2035175"/>
            <a:ext cx="3019426" cy="3729038"/>
            <a:chOff x="4518025" y="2035175"/>
            <a:chExt cx="3019426" cy="3729038"/>
          </a:xfrm>
        </p:grpSpPr>
        <p:sp>
          <p:nvSpPr>
            <p:cNvPr id="20624" name="Freeform 144"/>
            <p:cNvSpPr>
              <a:spLocks noEditPoints="1"/>
            </p:cNvSpPr>
            <p:nvPr/>
          </p:nvSpPr>
          <p:spPr bwMode="auto">
            <a:xfrm>
              <a:off x="4552950" y="3883025"/>
              <a:ext cx="2984500" cy="1881188"/>
            </a:xfrm>
            <a:custGeom>
              <a:avLst/>
              <a:gdLst/>
              <a:ahLst/>
              <a:cxnLst>
                <a:cxn ang="0">
                  <a:pos x="4" y="1"/>
                </a:cxn>
                <a:cxn ang="0">
                  <a:pos x="12" y="3"/>
                </a:cxn>
                <a:cxn ang="0">
                  <a:pos x="16" y="5"/>
                </a:cxn>
                <a:cxn ang="0">
                  <a:pos x="24" y="7"/>
                </a:cxn>
                <a:cxn ang="0">
                  <a:pos x="32" y="9"/>
                </a:cxn>
                <a:cxn ang="0">
                  <a:pos x="40" y="11"/>
                </a:cxn>
                <a:cxn ang="0">
                  <a:pos x="48" y="13"/>
                </a:cxn>
                <a:cxn ang="0">
                  <a:pos x="55" y="15"/>
                </a:cxn>
                <a:cxn ang="0">
                  <a:pos x="63" y="18"/>
                </a:cxn>
                <a:cxn ang="0">
                  <a:pos x="70" y="20"/>
                </a:cxn>
                <a:cxn ang="0">
                  <a:pos x="74" y="21"/>
                </a:cxn>
                <a:cxn ang="0">
                  <a:pos x="82" y="24"/>
                </a:cxn>
                <a:cxn ang="0">
                  <a:pos x="89" y="26"/>
                </a:cxn>
                <a:cxn ang="0">
                  <a:pos x="97" y="29"/>
                </a:cxn>
                <a:cxn ang="0">
                  <a:pos x="105" y="32"/>
                </a:cxn>
                <a:cxn ang="0">
                  <a:pos x="109" y="34"/>
                </a:cxn>
                <a:cxn ang="0">
                  <a:pos x="117" y="37"/>
                </a:cxn>
                <a:cxn ang="0">
                  <a:pos x="125" y="40"/>
                </a:cxn>
                <a:cxn ang="0">
                  <a:pos x="133" y="43"/>
                </a:cxn>
                <a:cxn ang="0">
                  <a:pos x="141" y="47"/>
                </a:cxn>
                <a:cxn ang="0">
                  <a:pos x="148" y="50"/>
                </a:cxn>
                <a:cxn ang="0">
                  <a:pos x="156" y="54"/>
                </a:cxn>
                <a:cxn ang="0">
                  <a:pos x="163" y="57"/>
                </a:cxn>
                <a:cxn ang="0">
                  <a:pos x="167" y="59"/>
                </a:cxn>
                <a:cxn ang="0">
                  <a:pos x="175" y="64"/>
                </a:cxn>
                <a:cxn ang="0">
                  <a:pos x="182" y="68"/>
                </a:cxn>
                <a:cxn ang="0">
                  <a:pos x="190" y="73"/>
                </a:cxn>
                <a:cxn ang="0">
                  <a:pos x="198" y="79"/>
                </a:cxn>
                <a:cxn ang="0">
                  <a:pos x="202" y="81"/>
                </a:cxn>
                <a:cxn ang="0">
                  <a:pos x="210" y="87"/>
                </a:cxn>
                <a:cxn ang="0">
                  <a:pos x="218" y="92"/>
                </a:cxn>
                <a:cxn ang="0">
                  <a:pos x="225" y="98"/>
                </a:cxn>
                <a:cxn ang="0">
                  <a:pos x="233" y="104"/>
                </a:cxn>
                <a:cxn ang="0">
                  <a:pos x="238" y="108"/>
                </a:cxn>
                <a:cxn ang="0">
                  <a:pos x="243" y="113"/>
                </a:cxn>
                <a:cxn ang="0">
                  <a:pos x="250" y="119"/>
                </a:cxn>
                <a:cxn ang="0">
                  <a:pos x="256" y="125"/>
                </a:cxn>
                <a:cxn ang="0">
                  <a:pos x="262" y="131"/>
                </a:cxn>
                <a:cxn ang="0">
                  <a:pos x="269" y="137"/>
                </a:cxn>
                <a:cxn ang="0">
                  <a:pos x="275" y="143"/>
                </a:cxn>
                <a:cxn ang="0">
                  <a:pos x="281" y="149"/>
                </a:cxn>
                <a:cxn ang="0">
                  <a:pos x="287" y="155"/>
                </a:cxn>
                <a:cxn ang="0">
                  <a:pos x="293" y="161"/>
                </a:cxn>
                <a:cxn ang="0">
                  <a:pos x="299" y="167"/>
                </a:cxn>
                <a:cxn ang="0">
                  <a:pos x="305" y="173"/>
                </a:cxn>
                <a:cxn ang="0">
                  <a:pos x="311" y="179"/>
                </a:cxn>
                <a:cxn ang="0">
                  <a:pos x="314" y="182"/>
                </a:cxn>
                <a:cxn ang="0">
                  <a:pos x="320" y="188"/>
                </a:cxn>
                <a:cxn ang="0">
                  <a:pos x="326" y="195"/>
                </a:cxn>
                <a:cxn ang="0">
                  <a:pos x="331" y="200"/>
                </a:cxn>
                <a:cxn ang="0">
                  <a:pos x="335" y="204"/>
                </a:cxn>
                <a:cxn ang="0">
                  <a:pos x="341" y="211"/>
                </a:cxn>
                <a:cxn ang="0">
                  <a:pos x="347" y="218"/>
                </a:cxn>
              </a:cxnLst>
              <a:rect l="0" t="0" r="r" b="b"/>
              <a:pathLst>
                <a:path w="349" h="220">
                  <a:moveTo>
                    <a:pt x="4" y="1"/>
                  </a:moveTo>
                  <a:lnTo>
                    <a:pt x="8" y="2"/>
                  </a:lnTo>
                  <a:moveTo>
                    <a:pt x="12" y="3"/>
                  </a:moveTo>
                  <a:lnTo>
                    <a:pt x="14" y="4"/>
                  </a:lnTo>
                  <a:lnTo>
                    <a:pt x="16" y="5"/>
                  </a:lnTo>
                  <a:moveTo>
                    <a:pt x="20" y="6"/>
                  </a:moveTo>
                  <a:lnTo>
                    <a:pt x="24" y="7"/>
                  </a:lnTo>
                  <a:moveTo>
                    <a:pt x="28" y="8"/>
                  </a:moveTo>
                  <a:lnTo>
                    <a:pt x="32" y="9"/>
                  </a:lnTo>
                  <a:moveTo>
                    <a:pt x="36" y="10"/>
                  </a:moveTo>
                  <a:lnTo>
                    <a:pt x="40" y="11"/>
                  </a:lnTo>
                  <a:moveTo>
                    <a:pt x="44" y="12"/>
                  </a:moveTo>
                  <a:lnTo>
                    <a:pt x="48" y="13"/>
                  </a:lnTo>
                  <a:moveTo>
                    <a:pt x="51" y="14"/>
                  </a:moveTo>
                  <a:lnTo>
                    <a:pt x="55" y="15"/>
                  </a:lnTo>
                  <a:moveTo>
                    <a:pt x="59" y="17"/>
                  </a:moveTo>
                  <a:lnTo>
                    <a:pt x="63" y="18"/>
                  </a:lnTo>
                  <a:moveTo>
                    <a:pt x="67" y="19"/>
                  </a:moveTo>
                  <a:lnTo>
                    <a:pt x="70" y="20"/>
                  </a:lnTo>
                  <a:lnTo>
                    <a:pt x="70" y="20"/>
                  </a:lnTo>
                  <a:moveTo>
                    <a:pt x="74" y="21"/>
                  </a:moveTo>
                  <a:lnTo>
                    <a:pt x="78" y="23"/>
                  </a:lnTo>
                  <a:moveTo>
                    <a:pt x="82" y="24"/>
                  </a:moveTo>
                  <a:lnTo>
                    <a:pt x="86" y="25"/>
                  </a:lnTo>
                  <a:moveTo>
                    <a:pt x="89" y="26"/>
                  </a:moveTo>
                  <a:lnTo>
                    <a:pt x="93" y="28"/>
                  </a:lnTo>
                  <a:moveTo>
                    <a:pt x="97" y="29"/>
                  </a:moveTo>
                  <a:lnTo>
                    <a:pt x="101" y="31"/>
                  </a:lnTo>
                  <a:moveTo>
                    <a:pt x="105" y="32"/>
                  </a:moveTo>
                  <a:lnTo>
                    <a:pt x="107" y="33"/>
                  </a:lnTo>
                  <a:lnTo>
                    <a:pt x="109" y="34"/>
                  </a:lnTo>
                  <a:moveTo>
                    <a:pt x="113" y="35"/>
                  </a:moveTo>
                  <a:lnTo>
                    <a:pt x="117" y="37"/>
                  </a:lnTo>
                  <a:moveTo>
                    <a:pt x="121" y="38"/>
                  </a:moveTo>
                  <a:lnTo>
                    <a:pt x="125" y="40"/>
                  </a:lnTo>
                  <a:moveTo>
                    <a:pt x="129" y="41"/>
                  </a:moveTo>
                  <a:lnTo>
                    <a:pt x="133" y="43"/>
                  </a:lnTo>
                  <a:moveTo>
                    <a:pt x="137" y="45"/>
                  </a:moveTo>
                  <a:lnTo>
                    <a:pt x="141" y="47"/>
                  </a:lnTo>
                  <a:moveTo>
                    <a:pt x="144" y="48"/>
                  </a:moveTo>
                  <a:lnTo>
                    <a:pt x="148" y="50"/>
                  </a:lnTo>
                  <a:moveTo>
                    <a:pt x="152" y="52"/>
                  </a:moveTo>
                  <a:lnTo>
                    <a:pt x="156" y="54"/>
                  </a:lnTo>
                  <a:moveTo>
                    <a:pt x="160" y="56"/>
                  </a:moveTo>
                  <a:lnTo>
                    <a:pt x="163" y="57"/>
                  </a:lnTo>
                  <a:lnTo>
                    <a:pt x="163" y="57"/>
                  </a:lnTo>
                  <a:moveTo>
                    <a:pt x="167" y="59"/>
                  </a:moveTo>
                  <a:lnTo>
                    <a:pt x="171" y="62"/>
                  </a:lnTo>
                  <a:moveTo>
                    <a:pt x="175" y="64"/>
                  </a:moveTo>
                  <a:lnTo>
                    <a:pt x="179" y="66"/>
                  </a:lnTo>
                  <a:moveTo>
                    <a:pt x="182" y="68"/>
                  </a:moveTo>
                  <a:lnTo>
                    <a:pt x="186" y="71"/>
                  </a:lnTo>
                  <a:moveTo>
                    <a:pt x="190" y="73"/>
                  </a:moveTo>
                  <a:lnTo>
                    <a:pt x="194" y="76"/>
                  </a:lnTo>
                  <a:moveTo>
                    <a:pt x="198" y="79"/>
                  </a:moveTo>
                  <a:lnTo>
                    <a:pt x="200" y="80"/>
                  </a:lnTo>
                  <a:lnTo>
                    <a:pt x="202" y="81"/>
                  </a:lnTo>
                  <a:moveTo>
                    <a:pt x="206" y="84"/>
                  </a:moveTo>
                  <a:lnTo>
                    <a:pt x="210" y="87"/>
                  </a:lnTo>
                  <a:moveTo>
                    <a:pt x="214" y="90"/>
                  </a:moveTo>
                  <a:lnTo>
                    <a:pt x="218" y="92"/>
                  </a:lnTo>
                  <a:moveTo>
                    <a:pt x="221" y="95"/>
                  </a:moveTo>
                  <a:lnTo>
                    <a:pt x="225" y="98"/>
                  </a:lnTo>
                  <a:moveTo>
                    <a:pt x="229" y="101"/>
                  </a:moveTo>
                  <a:lnTo>
                    <a:pt x="233" y="104"/>
                  </a:lnTo>
                  <a:moveTo>
                    <a:pt x="237" y="107"/>
                  </a:moveTo>
                  <a:lnTo>
                    <a:pt x="238" y="108"/>
                  </a:lnTo>
                  <a:lnTo>
                    <a:pt x="240" y="110"/>
                  </a:lnTo>
                  <a:moveTo>
                    <a:pt x="243" y="113"/>
                  </a:moveTo>
                  <a:lnTo>
                    <a:pt x="246" y="116"/>
                  </a:lnTo>
                  <a:moveTo>
                    <a:pt x="250" y="119"/>
                  </a:moveTo>
                  <a:lnTo>
                    <a:pt x="253" y="122"/>
                  </a:lnTo>
                  <a:moveTo>
                    <a:pt x="256" y="125"/>
                  </a:moveTo>
                  <a:lnTo>
                    <a:pt x="259" y="128"/>
                  </a:lnTo>
                  <a:moveTo>
                    <a:pt x="262" y="131"/>
                  </a:moveTo>
                  <a:lnTo>
                    <a:pt x="265" y="134"/>
                  </a:lnTo>
                  <a:moveTo>
                    <a:pt x="269" y="137"/>
                  </a:moveTo>
                  <a:lnTo>
                    <a:pt x="272" y="140"/>
                  </a:lnTo>
                  <a:moveTo>
                    <a:pt x="275" y="143"/>
                  </a:moveTo>
                  <a:lnTo>
                    <a:pt x="278" y="146"/>
                  </a:lnTo>
                  <a:moveTo>
                    <a:pt x="281" y="149"/>
                  </a:moveTo>
                  <a:lnTo>
                    <a:pt x="284" y="152"/>
                  </a:lnTo>
                  <a:moveTo>
                    <a:pt x="287" y="155"/>
                  </a:moveTo>
                  <a:lnTo>
                    <a:pt x="290" y="158"/>
                  </a:lnTo>
                  <a:moveTo>
                    <a:pt x="293" y="161"/>
                  </a:moveTo>
                  <a:lnTo>
                    <a:pt x="296" y="164"/>
                  </a:lnTo>
                  <a:moveTo>
                    <a:pt x="299" y="167"/>
                  </a:moveTo>
                  <a:lnTo>
                    <a:pt x="302" y="170"/>
                  </a:lnTo>
                  <a:moveTo>
                    <a:pt x="305" y="173"/>
                  </a:moveTo>
                  <a:lnTo>
                    <a:pt x="308" y="176"/>
                  </a:lnTo>
                  <a:moveTo>
                    <a:pt x="311" y="179"/>
                  </a:moveTo>
                  <a:lnTo>
                    <a:pt x="312" y="180"/>
                  </a:lnTo>
                  <a:lnTo>
                    <a:pt x="314" y="182"/>
                  </a:lnTo>
                  <a:moveTo>
                    <a:pt x="317" y="185"/>
                  </a:moveTo>
                  <a:lnTo>
                    <a:pt x="320" y="188"/>
                  </a:lnTo>
                  <a:moveTo>
                    <a:pt x="323" y="192"/>
                  </a:moveTo>
                  <a:lnTo>
                    <a:pt x="326" y="195"/>
                  </a:lnTo>
                  <a:moveTo>
                    <a:pt x="329" y="198"/>
                  </a:moveTo>
                  <a:lnTo>
                    <a:pt x="331" y="200"/>
                  </a:lnTo>
                  <a:lnTo>
                    <a:pt x="332" y="201"/>
                  </a:lnTo>
                  <a:moveTo>
                    <a:pt x="335" y="204"/>
                  </a:moveTo>
                  <a:lnTo>
                    <a:pt x="338" y="208"/>
                  </a:lnTo>
                  <a:moveTo>
                    <a:pt x="341" y="211"/>
                  </a:moveTo>
                  <a:lnTo>
                    <a:pt x="344" y="214"/>
                  </a:lnTo>
                  <a:moveTo>
                    <a:pt x="347" y="218"/>
                  </a:moveTo>
                </a:path>
              </a:pathLst>
            </a:custGeom>
            <a:noFill/>
            <a:ln w="5" cap="rnd">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25" name="Freeform 145"/>
            <p:cNvSpPr>
              <a:spLocks noEditPoints="1"/>
            </p:cNvSpPr>
            <p:nvPr/>
          </p:nvSpPr>
          <p:spPr bwMode="auto">
            <a:xfrm>
              <a:off x="4545013" y="2035175"/>
              <a:ext cx="2992438" cy="2282825"/>
            </a:xfrm>
            <a:custGeom>
              <a:avLst/>
              <a:gdLst/>
              <a:ahLst/>
              <a:cxnLst>
                <a:cxn ang="0">
                  <a:pos x="3" y="4"/>
                </a:cxn>
                <a:cxn ang="0">
                  <a:pos x="9" y="10"/>
                </a:cxn>
                <a:cxn ang="0">
                  <a:pos x="15" y="17"/>
                </a:cxn>
                <a:cxn ang="0">
                  <a:pos x="21" y="24"/>
                </a:cxn>
                <a:cxn ang="0">
                  <a:pos x="27" y="30"/>
                </a:cxn>
                <a:cxn ang="0">
                  <a:pos x="33" y="37"/>
                </a:cxn>
                <a:cxn ang="0">
                  <a:pos x="36" y="40"/>
                </a:cxn>
                <a:cxn ang="0">
                  <a:pos x="42" y="47"/>
                </a:cxn>
                <a:cxn ang="0">
                  <a:pos x="48" y="54"/>
                </a:cxn>
                <a:cxn ang="0">
                  <a:pos x="52" y="58"/>
                </a:cxn>
                <a:cxn ang="0">
                  <a:pos x="57" y="63"/>
                </a:cxn>
                <a:cxn ang="0">
                  <a:pos x="63" y="70"/>
                </a:cxn>
                <a:cxn ang="0">
                  <a:pos x="69" y="77"/>
                </a:cxn>
                <a:cxn ang="0">
                  <a:pos x="72" y="80"/>
                </a:cxn>
                <a:cxn ang="0">
                  <a:pos x="78" y="86"/>
                </a:cxn>
                <a:cxn ang="0">
                  <a:pos x="84" y="92"/>
                </a:cxn>
                <a:cxn ang="0">
                  <a:pos x="90" y="98"/>
                </a:cxn>
                <a:cxn ang="0">
                  <a:pos x="93" y="101"/>
                </a:cxn>
                <a:cxn ang="0">
                  <a:pos x="99" y="108"/>
                </a:cxn>
                <a:cxn ang="0">
                  <a:pos x="105" y="115"/>
                </a:cxn>
                <a:cxn ang="0">
                  <a:pos x="108" y="118"/>
                </a:cxn>
                <a:cxn ang="0">
                  <a:pos x="114" y="124"/>
                </a:cxn>
                <a:cxn ang="0">
                  <a:pos x="121" y="130"/>
                </a:cxn>
                <a:cxn ang="0">
                  <a:pos x="127" y="136"/>
                </a:cxn>
                <a:cxn ang="0">
                  <a:pos x="130" y="139"/>
                </a:cxn>
                <a:cxn ang="0">
                  <a:pos x="136" y="145"/>
                </a:cxn>
                <a:cxn ang="0">
                  <a:pos x="142" y="151"/>
                </a:cxn>
                <a:cxn ang="0">
                  <a:pos x="145" y="154"/>
                </a:cxn>
                <a:cxn ang="0">
                  <a:pos x="152" y="160"/>
                </a:cxn>
                <a:cxn ang="0">
                  <a:pos x="158" y="166"/>
                </a:cxn>
                <a:cxn ang="0">
                  <a:pos x="164" y="171"/>
                </a:cxn>
                <a:cxn ang="0">
                  <a:pos x="169" y="175"/>
                </a:cxn>
                <a:cxn ang="0">
                  <a:pos x="177" y="181"/>
                </a:cxn>
                <a:cxn ang="0">
                  <a:pos x="183" y="186"/>
                </a:cxn>
                <a:cxn ang="0">
                  <a:pos x="191" y="192"/>
                </a:cxn>
                <a:cxn ang="0">
                  <a:pos x="198" y="198"/>
                </a:cxn>
                <a:cxn ang="0">
                  <a:pos x="201" y="200"/>
                </a:cxn>
                <a:cxn ang="0">
                  <a:pos x="209" y="205"/>
                </a:cxn>
                <a:cxn ang="0">
                  <a:pos x="217" y="210"/>
                </a:cxn>
                <a:cxn ang="0">
                  <a:pos x="224" y="214"/>
                </a:cxn>
                <a:cxn ang="0">
                  <a:pos x="232" y="219"/>
                </a:cxn>
                <a:cxn ang="0">
                  <a:pos x="239" y="223"/>
                </a:cxn>
                <a:cxn ang="0">
                  <a:pos x="243" y="225"/>
                </a:cxn>
                <a:cxn ang="0">
                  <a:pos x="251" y="229"/>
                </a:cxn>
                <a:cxn ang="0">
                  <a:pos x="259" y="233"/>
                </a:cxn>
                <a:cxn ang="0">
                  <a:pos x="267" y="237"/>
                </a:cxn>
                <a:cxn ang="0">
                  <a:pos x="275" y="241"/>
                </a:cxn>
                <a:cxn ang="0">
                  <a:pos x="279" y="242"/>
                </a:cxn>
                <a:cxn ang="0">
                  <a:pos x="287" y="245"/>
                </a:cxn>
                <a:cxn ang="0">
                  <a:pos x="294" y="248"/>
                </a:cxn>
                <a:cxn ang="0">
                  <a:pos x="298" y="249"/>
                </a:cxn>
                <a:cxn ang="0">
                  <a:pos x="306" y="252"/>
                </a:cxn>
                <a:cxn ang="0">
                  <a:pos x="313" y="255"/>
                </a:cxn>
                <a:cxn ang="0">
                  <a:pos x="321" y="258"/>
                </a:cxn>
                <a:cxn ang="0">
                  <a:pos x="329" y="260"/>
                </a:cxn>
                <a:cxn ang="0">
                  <a:pos x="332" y="261"/>
                </a:cxn>
                <a:cxn ang="0">
                  <a:pos x="340" y="264"/>
                </a:cxn>
                <a:cxn ang="0">
                  <a:pos x="348" y="266"/>
                </a:cxn>
              </a:cxnLst>
              <a:rect l="0" t="0" r="r" b="b"/>
              <a:pathLst>
                <a:path w="350" h="267">
                  <a:moveTo>
                    <a:pt x="3" y="4"/>
                  </a:moveTo>
                  <a:lnTo>
                    <a:pt x="6" y="7"/>
                  </a:lnTo>
                  <a:moveTo>
                    <a:pt x="9" y="10"/>
                  </a:moveTo>
                  <a:lnTo>
                    <a:pt x="12" y="14"/>
                  </a:lnTo>
                  <a:moveTo>
                    <a:pt x="15" y="17"/>
                  </a:moveTo>
                  <a:lnTo>
                    <a:pt x="18" y="20"/>
                  </a:lnTo>
                  <a:moveTo>
                    <a:pt x="21" y="24"/>
                  </a:moveTo>
                  <a:lnTo>
                    <a:pt x="24" y="27"/>
                  </a:lnTo>
                  <a:moveTo>
                    <a:pt x="27" y="30"/>
                  </a:moveTo>
                  <a:lnTo>
                    <a:pt x="30" y="34"/>
                  </a:lnTo>
                  <a:moveTo>
                    <a:pt x="33" y="37"/>
                  </a:moveTo>
                  <a:lnTo>
                    <a:pt x="34" y="38"/>
                  </a:lnTo>
                  <a:lnTo>
                    <a:pt x="36" y="40"/>
                  </a:lnTo>
                  <a:moveTo>
                    <a:pt x="39" y="44"/>
                  </a:moveTo>
                  <a:lnTo>
                    <a:pt x="42" y="47"/>
                  </a:lnTo>
                  <a:moveTo>
                    <a:pt x="45" y="50"/>
                  </a:moveTo>
                  <a:lnTo>
                    <a:pt x="48" y="54"/>
                  </a:lnTo>
                  <a:moveTo>
                    <a:pt x="51" y="57"/>
                  </a:moveTo>
                  <a:lnTo>
                    <a:pt x="52" y="58"/>
                  </a:lnTo>
                  <a:lnTo>
                    <a:pt x="54" y="60"/>
                  </a:lnTo>
                  <a:moveTo>
                    <a:pt x="57" y="63"/>
                  </a:moveTo>
                  <a:lnTo>
                    <a:pt x="60" y="67"/>
                  </a:lnTo>
                  <a:moveTo>
                    <a:pt x="63" y="70"/>
                  </a:moveTo>
                  <a:lnTo>
                    <a:pt x="66" y="73"/>
                  </a:lnTo>
                  <a:moveTo>
                    <a:pt x="69" y="77"/>
                  </a:moveTo>
                  <a:lnTo>
                    <a:pt x="71" y="79"/>
                  </a:lnTo>
                  <a:lnTo>
                    <a:pt x="72" y="80"/>
                  </a:lnTo>
                  <a:moveTo>
                    <a:pt x="75" y="83"/>
                  </a:moveTo>
                  <a:lnTo>
                    <a:pt x="78" y="86"/>
                  </a:lnTo>
                  <a:moveTo>
                    <a:pt x="81" y="89"/>
                  </a:moveTo>
                  <a:lnTo>
                    <a:pt x="84" y="92"/>
                  </a:lnTo>
                  <a:moveTo>
                    <a:pt x="87" y="95"/>
                  </a:moveTo>
                  <a:lnTo>
                    <a:pt x="90" y="98"/>
                  </a:lnTo>
                  <a:lnTo>
                    <a:pt x="90" y="98"/>
                  </a:lnTo>
                  <a:moveTo>
                    <a:pt x="93" y="101"/>
                  </a:moveTo>
                  <a:lnTo>
                    <a:pt x="96" y="105"/>
                  </a:lnTo>
                  <a:moveTo>
                    <a:pt x="99" y="108"/>
                  </a:moveTo>
                  <a:lnTo>
                    <a:pt x="102" y="111"/>
                  </a:lnTo>
                  <a:moveTo>
                    <a:pt x="105" y="115"/>
                  </a:moveTo>
                  <a:lnTo>
                    <a:pt x="108" y="118"/>
                  </a:lnTo>
                  <a:lnTo>
                    <a:pt x="108" y="118"/>
                  </a:lnTo>
                  <a:moveTo>
                    <a:pt x="111" y="121"/>
                  </a:moveTo>
                  <a:lnTo>
                    <a:pt x="114" y="124"/>
                  </a:lnTo>
                  <a:moveTo>
                    <a:pt x="117" y="127"/>
                  </a:moveTo>
                  <a:lnTo>
                    <a:pt x="121" y="130"/>
                  </a:lnTo>
                  <a:moveTo>
                    <a:pt x="124" y="133"/>
                  </a:moveTo>
                  <a:lnTo>
                    <a:pt x="127" y="136"/>
                  </a:lnTo>
                  <a:lnTo>
                    <a:pt x="127" y="136"/>
                  </a:lnTo>
                  <a:moveTo>
                    <a:pt x="130" y="139"/>
                  </a:moveTo>
                  <a:lnTo>
                    <a:pt x="133" y="142"/>
                  </a:lnTo>
                  <a:moveTo>
                    <a:pt x="136" y="145"/>
                  </a:moveTo>
                  <a:lnTo>
                    <a:pt x="139" y="148"/>
                  </a:lnTo>
                  <a:moveTo>
                    <a:pt x="142" y="151"/>
                  </a:moveTo>
                  <a:lnTo>
                    <a:pt x="145" y="154"/>
                  </a:lnTo>
                  <a:lnTo>
                    <a:pt x="145" y="154"/>
                  </a:lnTo>
                  <a:moveTo>
                    <a:pt x="148" y="157"/>
                  </a:moveTo>
                  <a:lnTo>
                    <a:pt x="152" y="160"/>
                  </a:lnTo>
                  <a:moveTo>
                    <a:pt x="155" y="163"/>
                  </a:moveTo>
                  <a:lnTo>
                    <a:pt x="158" y="166"/>
                  </a:lnTo>
                  <a:moveTo>
                    <a:pt x="162" y="169"/>
                  </a:moveTo>
                  <a:lnTo>
                    <a:pt x="164" y="171"/>
                  </a:lnTo>
                  <a:lnTo>
                    <a:pt x="165" y="172"/>
                  </a:lnTo>
                  <a:moveTo>
                    <a:pt x="169" y="175"/>
                  </a:moveTo>
                  <a:lnTo>
                    <a:pt x="173" y="178"/>
                  </a:lnTo>
                  <a:moveTo>
                    <a:pt x="177" y="181"/>
                  </a:moveTo>
                  <a:lnTo>
                    <a:pt x="180" y="184"/>
                  </a:lnTo>
                  <a:moveTo>
                    <a:pt x="183" y="186"/>
                  </a:moveTo>
                  <a:lnTo>
                    <a:pt x="187" y="189"/>
                  </a:lnTo>
                  <a:moveTo>
                    <a:pt x="191" y="192"/>
                  </a:moveTo>
                  <a:lnTo>
                    <a:pt x="194" y="195"/>
                  </a:lnTo>
                  <a:moveTo>
                    <a:pt x="198" y="198"/>
                  </a:moveTo>
                  <a:lnTo>
                    <a:pt x="201" y="200"/>
                  </a:lnTo>
                  <a:lnTo>
                    <a:pt x="201" y="200"/>
                  </a:lnTo>
                  <a:moveTo>
                    <a:pt x="205" y="203"/>
                  </a:moveTo>
                  <a:lnTo>
                    <a:pt x="209" y="205"/>
                  </a:lnTo>
                  <a:moveTo>
                    <a:pt x="213" y="208"/>
                  </a:moveTo>
                  <a:lnTo>
                    <a:pt x="217" y="210"/>
                  </a:lnTo>
                  <a:moveTo>
                    <a:pt x="220" y="212"/>
                  </a:moveTo>
                  <a:lnTo>
                    <a:pt x="224" y="214"/>
                  </a:lnTo>
                  <a:moveTo>
                    <a:pt x="228" y="217"/>
                  </a:moveTo>
                  <a:lnTo>
                    <a:pt x="232" y="219"/>
                  </a:lnTo>
                  <a:moveTo>
                    <a:pt x="236" y="221"/>
                  </a:moveTo>
                  <a:lnTo>
                    <a:pt x="239" y="223"/>
                  </a:lnTo>
                  <a:lnTo>
                    <a:pt x="239" y="223"/>
                  </a:lnTo>
                  <a:moveTo>
                    <a:pt x="243" y="225"/>
                  </a:moveTo>
                  <a:lnTo>
                    <a:pt x="247" y="227"/>
                  </a:lnTo>
                  <a:moveTo>
                    <a:pt x="251" y="229"/>
                  </a:moveTo>
                  <a:lnTo>
                    <a:pt x="255" y="231"/>
                  </a:lnTo>
                  <a:moveTo>
                    <a:pt x="259" y="233"/>
                  </a:moveTo>
                  <a:lnTo>
                    <a:pt x="263" y="235"/>
                  </a:lnTo>
                  <a:moveTo>
                    <a:pt x="267" y="237"/>
                  </a:moveTo>
                  <a:lnTo>
                    <a:pt x="271" y="239"/>
                  </a:lnTo>
                  <a:moveTo>
                    <a:pt x="275" y="241"/>
                  </a:moveTo>
                  <a:lnTo>
                    <a:pt x="276" y="241"/>
                  </a:lnTo>
                  <a:lnTo>
                    <a:pt x="279" y="242"/>
                  </a:lnTo>
                  <a:moveTo>
                    <a:pt x="283" y="244"/>
                  </a:moveTo>
                  <a:lnTo>
                    <a:pt x="287" y="245"/>
                  </a:lnTo>
                  <a:moveTo>
                    <a:pt x="291" y="247"/>
                  </a:moveTo>
                  <a:lnTo>
                    <a:pt x="294" y="248"/>
                  </a:lnTo>
                  <a:lnTo>
                    <a:pt x="294" y="248"/>
                  </a:lnTo>
                  <a:moveTo>
                    <a:pt x="298" y="249"/>
                  </a:moveTo>
                  <a:lnTo>
                    <a:pt x="302" y="251"/>
                  </a:lnTo>
                  <a:moveTo>
                    <a:pt x="306" y="252"/>
                  </a:moveTo>
                  <a:lnTo>
                    <a:pt x="310" y="254"/>
                  </a:lnTo>
                  <a:moveTo>
                    <a:pt x="313" y="255"/>
                  </a:moveTo>
                  <a:lnTo>
                    <a:pt x="317" y="256"/>
                  </a:lnTo>
                  <a:moveTo>
                    <a:pt x="321" y="258"/>
                  </a:moveTo>
                  <a:lnTo>
                    <a:pt x="325" y="259"/>
                  </a:lnTo>
                  <a:moveTo>
                    <a:pt x="329" y="260"/>
                  </a:moveTo>
                  <a:lnTo>
                    <a:pt x="332" y="261"/>
                  </a:lnTo>
                  <a:lnTo>
                    <a:pt x="332" y="261"/>
                  </a:lnTo>
                  <a:moveTo>
                    <a:pt x="336" y="262"/>
                  </a:moveTo>
                  <a:lnTo>
                    <a:pt x="340" y="264"/>
                  </a:lnTo>
                  <a:moveTo>
                    <a:pt x="344" y="265"/>
                  </a:moveTo>
                  <a:lnTo>
                    <a:pt x="348" y="266"/>
                  </a:lnTo>
                </a:path>
              </a:pathLst>
            </a:custGeom>
            <a:noFill/>
            <a:ln w="5" cap="rnd">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26" name="Freeform 146"/>
            <p:cNvSpPr>
              <a:spLocks/>
            </p:cNvSpPr>
            <p:nvPr/>
          </p:nvSpPr>
          <p:spPr bwMode="auto">
            <a:xfrm>
              <a:off x="4518025" y="2941638"/>
              <a:ext cx="3019425" cy="2095500"/>
            </a:xfrm>
            <a:custGeom>
              <a:avLst/>
              <a:gdLst/>
              <a:ahLst/>
              <a:cxnLst>
                <a:cxn ang="0">
                  <a:pos x="0" y="0"/>
                </a:cxn>
                <a:cxn ang="0">
                  <a:pos x="18" y="13"/>
                </a:cxn>
                <a:cxn ang="0">
                  <a:pos x="37" y="26"/>
                </a:cxn>
                <a:cxn ang="0">
                  <a:pos x="55" y="38"/>
                </a:cxn>
                <a:cxn ang="0">
                  <a:pos x="74" y="51"/>
                </a:cxn>
                <a:cxn ang="0">
                  <a:pos x="93" y="64"/>
                </a:cxn>
                <a:cxn ang="0">
                  <a:pos x="111" y="77"/>
                </a:cxn>
                <a:cxn ang="0">
                  <a:pos x="130" y="90"/>
                </a:cxn>
                <a:cxn ang="0">
                  <a:pos x="148" y="103"/>
                </a:cxn>
                <a:cxn ang="0">
                  <a:pos x="167" y="116"/>
                </a:cxn>
                <a:cxn ang="0">
                  <a:pos x="186" y="129"/>
                </a:cxn>
                <a:cxn ang="0">
                  <a:pos x="204" y="142"/>
                </a:cxn>
                <a:cxn ang="0">
                  <a:pos x="223" y="155"/>
                </a:cxn>
                <a:cxn ang="0">
                  <a:pos x="242" y="168"/>
                </a:cxn>
                <a:cxn ang="0">
                  <a:pos x="260" y="181"/>
                </a:cxn>
                <a:cxn ang="0">
                  <a:pos x="279" y="194"/>
                </a:cxn>
                <a:cxn ang="0">
                  <a:pos x="297" y="207"/>
                </a:cxn>
                <a:cxn ang="0">
                  <a:pos x="316" y="220"/>
                </a:cxn>
                <a:cxn ang="0">
                  <a:pos x="335" y="232"/>
                </a:cxn>
                <a:cxn ang="0">
                  <a:pos x="353" y="245"/>
                </a:cxn>
              </a:cxnLst>
              <a:rect l="0" t="0" r="r" b="b"/>
              <a:pathLst>
                <a:path w="353" h="245">
                  <a:moveTo>
                    <a:pt x="0" y="0"/>
                  </a:moveTo>
                  <a:lnTo>
                    <a:pt x="18" y="13"/>
                  </a:lnTo>
                  <a:lnTo>
                    <a:pt x="37" y="26"/>
                  </a:lnTo>
                  <a:lnTo>
                    <a:pt x="55" y="38"/>
                  </a:lnTo>
                  <a:lnTo>
                    <a:pt x="74" y="51"/>
                  </a:lnTo>
                  <a:lnTo>
                    <a:pt x="93" y="64"/>
                  </a:lnTo>
                  <a:lnTo>
                    <a:pt x="111" y="77"/>
                  </a:lnTo>
                  <a:lnTo>
                    <a:pt x="130" y="90"/>
                  </a:lnTo>
                  <a:lnTo>
                    <a:pt x="148" y="103"/>
                  </a:lnTo>
                  <a:lnTo>
                    <a:pt x="167" y="116"/>
                  </a:lnTo>
                  <a:lnTo>
                    <a:pt x="186" y="129"/>
                  </a:lnTo>
                  <a:lnTo>
                    <a:pt x="204" y="142"/>
                  </a:lnTo>
                  <a:lnTo>
                    <a:pt x="223" y="155"/>
                  </a:lnTo>
                  <a:lnTo>
                    <a:pt x="242" y="168"/>
                  </a:lnTo>
                  <a:lnTo>
                    <a:pt x="260" y="181"/>
                  </a:lnTo>
                  <a:lnTo>
                    <a:pt x="279" y="194"/>
                  </a:lnTo>
                  <a:lnTo>
                    <a:pt x="297" y="207"/>
                  </a:lnTo>
                  <a:lnTo>
                    <a:pt x="316" y="220"/>
                  </a:lnTo>
                  <a:lnTo>
                    <a:pt x="335" y="232"/>
                  </a:lnTo>
                  <a:lnTo>
                    <a:pt x="353" y="245"/>
                  </a:lnTo>
                </a:path>
              </a:pathLst>
            </a:custGeom>
            <a:noFill/>
            <a:ln w="11" cap="rnd">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0650" name="Oval 170"/>
          <p:cNvSpPr>
            <a:spLocks noChangeArrowheads="1"/>
          </p:cNvSpPr>
          <p:nvPr/>
        </p:nvSpPr>
        <p:spPr bwMode="auto">
          <a:xfrm>
            <a:off x="7272338" y="5284788"/>
            <a:ext cx="68263" cy="68263"/>
          </a:xfrm>
          <a:prstGeom prst="ellipse">
            <a:avLst/>
          </a:prstGeom>
          <a:noFill/>
          <a:ln w="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4" name="Group 196"/>
          <p:cNvGrpSpPr/>
          <p:nvPr/>
        </p:nvGrpSpPr>
        <p:grpSpPr>
          <a:xfrm>
            <a:off x="4211638" y="1916113"/>
            <a:ext cx="4452938" cy="3017838"/>
            <a:chOff x="4211638" y="1916113"/>
            <a:chExt cx="4452938" cy="3017838"/>
          </a:xfrm>
          <a:solidFill>
            <a:srgbClr val="FFFF00"/>
          </a:solidFill>
        </p:grpSpPr>
        <p:sp>
          <p:nvSpPr>
            <p:cNvPr id="20627" name="Oval 147"/>
            <p:cNvSpPr>
              <a:spLocks noChangeArrowheads="1"/>
            </p:cNvSpPr>
            <p:nvPr/>
          </p:nvSpPr>
          <p:spPr bwMode="auto">
            <a:xfrm>
              <a:off x="6724650" y="2651125"/>
              <a:ext cx="68263" cy="68263"/>
            </a:xfrm>
            <a:prstGeom prst="ellipse">
              <a:avLst/>
            </a:prstGeom>
            <a:grpFill/>
            <a:ln w="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28" name="Oval 148"/>
            <p:cNvSpPr>
              <a:spLocks noChangeArrowheads="1"/>
            </p:cNvSpPr>
            <p:nvPr/>
          </p:nvSpPr>
          <p:spPr bwMode="auto">
            <a:xfrm>
              <a:off x="5322888" y="3446463"/>
              <a:ext cx="68263" cy="68263"/>
            </a:xfrm>
            <a:prstGeom prst="ellipse">
              <a:avLst/>
            </a:prstGeom>
            <a:grpFill/>
            <a:ln w="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29" name="Oval 149"/>
            <p:cNvSpPr>
              <a:spLocks noChangeArrowheads="1"/>
            </p:cNvSpPr>
            <p:nvPr/>
          </p:nvSpPr>
          <p:spPr bwMode="auto">
            <a:xfrm>
              <a:off x="5689600" y="2522538"/>
              <a:ext cx="68263" cy="68263"/>
            </a:xfrm>
            <a:prstGeom prst="ellipse">
              <a:avLst/>
            </a:prstGeom>
            <a:grpFill/>
            <a:ln w="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30" name="Oval 150"/>
            <p:cNvSpPr>
              <a:spLocks noChangeArrowheads="1"/>
            </p:cNvSpPr>
            <p:nvPr/>
          </p:nvSpPr>
          <p:spPr bwMode="auto">
            <a:xfrm>
              <a:off x="7562850" y="2830513"/>
              <a:ext cx="68263" cy="68263"/>
            </a:xfrm>
            <a:prstGeom prst="ellipse">
              <a:avLst/>
            </a:prstGeom>
            <a:grpFill/>
            <a:ln w="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31" name="Oval 151"/>
            <p:cNvSpPr>
              <a:spLocks noChangeArrowheads="1"/>
            </p:cNvSpPr>
            <p:nvPr/>
          </p:nvSpPr>
          <p:spPr bwMode="auto">
            <a:xfrm>
              <a:off x="7143750" y="2898775"/>
              <a:ext cx="68263" cy="68263"/>
            </a:xfrm>
            <a:prstGeom prst="ellipse">
              <a:avLst/>
            </a:prstGeom>
            <a:grpFill/>
            <a:ln w="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32" name="Oval 152"/>
            <p:cNvSpPr>
              <a:spLocks noChangeArrowheads="1"/>
            </p:cNvSpPr>
            <p:nvPr/>
          </p:nvSpPr>
          <p:spPr bwMode="auto">
            <a:xfrm>
              <a:off x="5449888" y="3506788"/>
              <a:ext cx="69850" cy="68263"/>
            </a:xfrm>
            <a:prstGeom prst="ellipse">
              <a:avLst/>
            </a:prstGeom>
            <a:grpFill/>
            <a:ln w="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33" name="Oval 153"/>
            <p:cNvSpPr>
              <a:spLocks noChangeArrowheads="1"/>
            </p:cNvSpPr>
            <p:nvPr/>
          </p:nvSpPr>
          <p:spPr bwMode="auto">
            <a:xfrm>
              <a:off x="5784850" y="4865688"/>
              <a:ext cx="68263" cy="68263"/>
            </a:xfrm>
            <a:prstGeom prst="ellipse">
              <a:avLst/>
            </a:prstGeom>
            <a:grpFill/>
            <a:ln w="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34" name="Oval 154"/>
            <p:cNvSpPr>
              <a:spLocks noChangeArrowheads="1"/>
            </p:cNvSpPr>
            <p:nvPr/>
          </p:nvSpPr>
          <p:spPr bwMode="auto">
            <a:xfrm>
              <a:off x="4868863" y="4651375"/>
              <a:ext cx="68263" cy="69850"/>
            </a:xfrm>
            <a:prstGeom prst="ellipse">
              <a:avLst/>
            </a:prstGeom>
            <a:grpFill/>
            <a:ln w="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35" name="Oval 155"/>
            <p:cNvSpPr>
              <a:spLocks noChangeArrowheads="1"/>
            </p:cNvSpPr>
            <p:nvPr/>
          </p:nvSpPr>
          <p:spPr bwMode="auto">
            <a:xfrm>
              <a:off x="4664075" y="3309938"/>
              <a:ext cx="68263" cy="68263"/>
            </a:xfrm>
            <a:prstGeom prst="ellipse">
              <a:avLst/>
            </a:prstGeom>
            <a:grpFill/>
            <a:ln w="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36" name="Oval 156"/>
            <p:cNvSpPr>
              <a:spLocks noChangeArrowheads="1"/>
            </p:cNvSpPr>
            <p:nvPr/>
          </p:nvSpPr>
          <p:spPr bwMode="auto">
            <a:xfrm>
              <a:off x="4211638" y="3582988"/>
              <a:ext cx="68263" cy="68263"/>
            </a:xfrm>
            <a:prstGeom prst="ellipse">
              <a:avLst/>
            </a:prstGeom>
            <a:grpFill/>
            <a:ln w="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37" name="Oval 157"/>
            <p:cNvSpPr>
              <a:spLocks noChangeArrowheads="1"/>
            </p:cNvSpPr>
            <p:nvPr/>
          </p:nvSpPr>
          <p:spPr bwMode="auto">
            <a:xfrm>
              <a:off x="5784850" y="3522663"/>
              <a:ext cx="68263" cy="69850"/>
            </a:xfrm>
            <a:prstGeom prst="ellipse">
              <a:avLst/>
            </a:prstGeom>
            <a:grpFill/>
            <a:ln w="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38" name="Oval 158"/>
            <p:cNvSpPr>
              <a:spLocks noChangeArrowheads="1"/>
            </p:cNvSpPr>
            <p:nvPr/>
          </p:nvSpPr>
          <p:spPr bwMode="auto">
            <a:xfrm>
              <a:off x="5588000" y="3711575"/>
              <a:ext cx="68263" cy="68263"/>
            </a:xfrm>
            <a:prstGeom prst="ellipse">
              <a:avLst/>
            </a:prstGeom>
            <a:grpFill/>
            <a:ln w="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39" name="Oval 159"/>
            <p:cNvSpPr>
              <a:spLocks noChangeArrowheads="1"/>
            </p:cNvSpPr>
            <p:nvPr/>
          </p:nvSpPr>
          <p:spPr bwMode="auto">
            <a:xfrm>
              <a:off x="6921500" y="3703638"/>
              <a:ext cx="68263" cy="68263"/>
            </a:xfrm>
            <a:prstGeom prst="ellipse">
              <a:avLst/>
            </a:prstGeom>
            <a:grpFill/>
            <a:ln w="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40" name="Oval 160"/>
            <p:cNvSpPr>
              <a:spLocks noChangeArrowheads="1"/>
            </p:cNvSpPr>
            <p:nvPr/>
          </p:nvSpPr>
          <p:spPr bwMode="auto">
            <a:xfrm>
              <a:off x="8596313" y="2967038"/>
              <a:ext cx="68263" cy="68263"/>
            </a:xfrm>
            <a:prstGeom prst="ellipse">
              <a:avLst/>
            </a:prstGeom>
            <a:grpFill/>
            <a:ln w="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41" name="Oval 161"/>
            <p:cNvSpPr>
              <a:spLocks noChangeArrowheads="1"/>
            </p:cNvSpPr>
            <p:nvPr/>
          </p:nvSpPr>
          <p:spPr bwMode="auto">
            <a:xfrm>
              <a:off x="5578475" y="1916113"/>
              <a:ext cx="68263" cy="68263"/>
            </a:xfrm>
            <a:prstGeom prst="ellipse">
              <a:avLst/>
            </a:prstGeom>
            <a:grpFill/>
            <a:ln w="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42" name="Oval 162"/>
            <p:cNvSpPr>
              <a:spLocks noChangeArrowheads="1"/>
            </p:cNvSpPr>
            <p:nvPr/>
          </p:nvSpPr>
          <p:spPr bwMode="auto">
            <a:xfrm>
              <a:off x="6553200" y="3019425"/>
              <a:ext cx="68263" cy="68263"/>
            </a:xfrm>
            <a:prstGeom prst="ellipse">
              <a:avLst/>
            </a:prstGeom>
            <a:grpFill/>
            <a:ln w="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43" name="Oval 163"/>
            <p:cNvSpPr>
              <a:spLocks noChangeArrowheads="1"/>
            </p:cNvSpPr>
            <p:nvPr/>
          </p:nvSpPr>
          <p:spPr bwMode="auto">
            <a:xfrm>
              <a:off x="5775325" y="2967038"/>
              <a:ext cx="68263" cy="68263"/>
            </a:xfrm>
            <a:prstGeom prst="ellipse">
              <a:avLst/>
            </a:prstGeom>
            <a:grpFill/>
            <a:ln w="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44" name="Oval 164"/>
            <p:cNvSpPr>
              <a:spLocks noChangeArrowheads="1"/>
            </p:cNvSpPr>
            <p:nvPr/>
          </p:nvSpPr>
          <p:spPr bwMode="auto">
            <a:xfrm>
              <a:off x="7605713" y="4019550"/>
              <a:ext cx="68263" cy="68263"/>
            </a:xfrm>
            <a:prstGeom prst="ellipse">
              <a:avLst/>
            </a:prstGeom>
            <a:grpFill/>
            <a:ln w="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45" name="Oval 165"/>
            <p:cNvSpPr>
              <a:spLocks noChangeArrowheads="1"/>
            </p:cNvSpPr>
            <p:nvPr/>
          </p:nvSpPr>
          <p:spPr bwMode="auto">
            <a:xfrm>
              <a:off x="4570413" y="2590800"/>
              <a:ext cx="68263" cy="69850"/>
            </a:xfrm>
            <a:prstGeom prst="ellipse">
              <a:avLst/>
            </a:prstGeom>
            <a:grpFill/>
            <a:ln w="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46" name="Oval 166"/>
            <p:cNvSpPr>
              <a:spLocks noChangeArrowheads="1"/>
            </p:cNvSpPr>
            <p:nvPr/>
          </p:nvSpPr>
          <p:spPr bwMode="auto">
            <a:xfrm>
              <a:off x="8220075" y="4249738"/>
              <a:ext cx="68263" cy="68263"/>
            </a:xfrm>
            <a:prstGeom prst="ellipse">
              <a:avLst/>
            </a:prstGeom>
            <a:grpFill/>
            <a:ln w="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47" name="Oval 167"/>
            <p:cNvSpPr>
              <a:spLocks noChangeArrowheads="1"/>
            </p:cNvSpPr>
            <p:nvPr/>
          </p:nvSpPr>
          <p:spPr bwMode="auto">
            <a:xfrm>
              <a:off x="7100888" y="2994025"/>
              <a:ext cx="68263" cy="68263"/>
            </a:xfrm>
            <a:prstGeom prst="ellipse">
              <a:avLst/>
            </a:prstGeom>
            <a:grpFill/>
            <a:ln w="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48" name="Oval 168"/>
            <p:cNvSpPr>
              <a:spLocks noChangeArrowheads="1"/>
            </p:cNvSpPr>
            <p:nvPr/>
          </p:nvSpPr>
          <p:spPr bwMode="auto">
            <a:xfrm>
              <a:off x="5946775" y="4113213"/>
              <a:ext cx="68263" cy="68263"/>
            </a:xfrm>
            <a:prstGeom prst="ellipse">
              <a:avLst/>
            </a:prstGeom>
            <a:grpFill/>
            <a:ln w="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49" name="Oval 169"/>
            <p:cNvSpPr>
              <a:spLocks noChangeArrowheads="1"/>
            </p:cNvSpPr>
            <p:nvPr/>
          </p:nvSpPr>
          <p:spPr bwMode="auto">
            <a:xfrm>
              <a:off x="5467350" y="4721225"/>
              <a:ext cx="68263" cy="68263"/>
            </a:xfrm>
            <a:prstGeom prst="ellipse">
              <a:avLst/>
            </a:prstGeom>
            <a:grpFill/>
            <a:ln w="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51" name="Oval 171"/>
            <p:cNvSpPr>
              <a:spLocks noChangeArrowheads="1"/>
            </p:cNvSpPr>
            <p:nvPr/>
          </p:nvSpPr>
          <p:spPr bwMode="auto">
            <a:xfrm>
              <a:off x="7588250" y="4514850"/>
              <a:ext cx="68263" cy="68263"/>
            </a:xfrm>
            <a:prstGeom prst="ellipse">
              <a:avLst/>
            </a:prstGeom>
            <a:grpFill/>
            <a:ln w="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52" name="Oval 172"/>
            <p:cNvSpPr>
              <a:spLocks noChangeArrowheads="1"/>
            </p:cNvSpPr>
            <p:nvPr/>
          </p:nvSpPr>
          <p:spPr bwMode="auto">
            <a:xfrm>
              <a:off x="6416675" y="2522538"/>
              <a:ext cx="68263" cy="68263"/>
            </a:xfrm>
            <a:prstGeom prst="ellipse">
              <a:avLst/>
            </a:prstGeom>
            <a:grpFill/>
            <a:ln w="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53" name="Oval 173"/>
            <p:cNvSpPr>
              <a:spLocks noChangeArrowheads="1"/>
            </p:cNvSpPr>
            <p:nvPr/>
          </p:nvSpPr>
          <p:spPr bwMode="auto">
            <a:xfrm>
              <a:off x="6211888" y="3438525"/>
              <a:ext cx="68263" cy="68263"/>
            </a:xfrm>
            <a:prstGeom prst="ellipse">
              <a:avLst/>
            </a:prstGeom>
            <a:grpFill/>
            <a:ln w="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54" name="Oval 174"/>
            <p:cNvSpPr>
              <a:spLocks noChangeArrowheads="1"/>
            </p:cNvSpPr>
            <p:nvPr/>
          </p:nvSpPr>
          <p:spPr bwMode="auto">
            <a:xfrm>
              <a:off x="6904038" y="3676650"/>
              <a:ext cx="68263" cy="69850"/>
            </a:xfrm>
            <a:prstGeom prst="ellipse">
              <a:avLst/>
            </a:prstGeom>
            <a:grpFill/>
            <a:ln w="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55" name="Oval 175"/>
            <p:cNvSpPr>
              <a:spLocks noChangeArrowheads="1"/>
            </p:cNvSpPr>
            <p:nvPr/>
          </p:nvSpPr>
          <p:spPr bwMode="auto">
            <a:xfrm>
              <a:off x="6186488" y="2719388"/>
              <a:ext cx="68263" cy="68263"/>
            </a:xfrm>
            <a:prstGeom prst="ellipse">
              <a:avLst/>
            </a:prstGeom>
            <a:grpFill/>
            <a:ln w="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56" name="Oval 176"/>
            <p:cNvSpPr>
              <a:spLocks noChangeArrowheads="1"/>
            </p:cNvSpPr>
            <p:nvPr/>
          </p:nvSpPr>
          <p:spPr bwMode="auto">
            <a:xfrm>
              <a:off x="5886450" y="4122738"/>
              <a:ext cx="68263" cy="68263"/>
            </a:xfrm>
            <a:prstGeom prst="ellipse">
              <a:avLst/>
            </a:prstGeom>
            <a:grpFill/>
            <a:ln w="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57" name="Oval 177"/>
            <p:cNvSpPr>
              <a:spLocks noChangeArrowheads="1"/>
            </p:cNvSpPr>
            <p:nvPr/>
          </p:nvSpPr>
          <p:spPr bwMode="auto">
            <a:xfrm>
              <a:off x="5921375" y="4489450"/>
              <a:ext cx="68263" cy="68263"/>
            </a:xfrm>
            <a:prstGeom prst="ellipse">
              <a:avLst/>
            </a:prstGeom>
            <a:grpFill/>
            <a:ln w="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58" name="Oval 178"/>
            <p:cNvSpPr>
              <a:spLocks noChangeArrowheads="1"/>
            </p:cNvSpPr>
            <p:nvPr/>
          </p:nvSpPr>
          <p:spPr bwMode="auto">
            <a:xfrm>
              <a:off x="8126413" y="3481388"/>
              <a:ext cx="68263" cy="68263"/>
            </a:xfrm>
            <a:prstGeom prst="ellipse">
              <a:avLst/>
            </a:prstGeom>
            <a:grpFill/>
            <a:ln w="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0662" name="Oval 182"/>
          <p:cNvSpPr>
            <a:spLocks noChangeArrowheads="1"/>
          </p:cNvSpPr>
          <p:nvPr/>
        </p:nvSpPr>
        <p:spPr bwMode="auto">
          <a:xfrm>
            <a:off x="5613400" y="3446463"/>
            <a:ext cx="68263" cy="68263"/>
          </a:xfrm>
          <a:prstGeom prst="ellipse">
            <a:avLst/>
          </a:prstGeom>
          <a:noFill/>
          <a:ln w="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63" name="Oval 183"/>
          <p:cNvSpPr>
            <a:spLocks noChangeArrowheads="1"/>
          </p:cNvSpPr>
          <p:nvPr/>
        </p:nvSpPr>
        <p:spPr bwMode="auto">
          <a:xfrm>
            <a:off x="5792788" y="3052763"/>
            <a:ext cx="68263" cy="68263"/>
          </a:xfrm>
          <a:prstGeom prst="ellipse">
            <a:avLst/>
          </a:prstGeom>
          <a:noFill/>
          <a:ln w="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65" name="Oval 185"/>
          <p:cNvSpPr>
            <a:spLocks noChangeArrowheads="1"/>
          </p:cNvSpPr>
          <p:nvPr/>
        </p:nvSpPr>
        <p:spPr bwMode="auto">
          <a:xfrm>
            <a:off x="6373813" y="4284663"/>
            <a:ext cx="68263" cy="68263"/>
          </a:xfrm>
          <a:prstGeom prst="ellipse">
            <a:avLst/>
          </a:prstGeom>
          <a:noFill/>
          <a:ln w="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69" name="Oval 189"/>
          <p:cNvSpPr>
            <a:spLocks noChangeArrowheads="1"/>
          </p:cNvSpPr>
          <p:nvPr/>
        </p:nvSpPr>
        <p:spPr bwMode="auto">
          <a:xfrm>
            <a:off x="6494463" y="3514725"/>
            <a:ext cx="68263" cy="68263"/>
          </a:xfrm>
          <a:prstGeom prst="ellipse">
            <a:avLst/>
          </a:prstGeom>
          <a:noFill/>
          <a:ln w="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6" name="Group 192"/>
          <p:cNvGrpSpPr/>
          <p:nvPr/>
        </p:nvGrpSpPr>
        <p:grpSpPr>
          <a:xfrm>
            <a:off x="4484688" y="3087688"/>
            <a:ext cx="3128963" cy="2820988"/>
            <a:chOff x="4484688" y="3087688"/>
            <a:chExt cx="3128963" cy="2820988"/>
          </a:xfrm>
        </p:grpSpPr>
        <p:sp>
          <p:nvSpPr>
            <p:cNvPr id="20548" name="Rectangle 68"/>
            <p:cNvSpPr>
              <a:spLocks noChangeArrowheads="1"/>
            </p:cNvSpPr>
            <p:nvPr/>
          </p:nvSpPr>
          <p:spPr bwMode="auto">
            <a:xfrm>
              <a:off x="5613400" y="3489325"/>
              <a:ext cx="76200" cy="7938"/>
            </a:xfrm>
            <a:prstGeom prst="rect">
              <a:avLst/>
            </a:prstGeom>
            <a:solidFill>
              <a:srgbClr val="0000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559" name="Rectangle 79"/>
            <p:cNvSpPr>
              <a:spLocks noChangeArrowheads="1"/>
            </p:cNvSpPr>
            <p:nvPr/>
          </p:nvSpPr>
          <p:spPr bwMode="auto">
            <a:xfrm>
              <a:off x="5792788" y="3087688"/>
              <a:ext cx="76200" cy="7938"/>
            </a:xfrm>
            <a:prstGeom prst="rect">
              <a:avLst/>
            </a:prstGeom>
            <a:solidFill>
              <a:srgbClr val="0000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577" name="Rectangle 97"/>
            <p:cNvSpPr>
              <a:spLocks noChangeArrowheads="1"/>
            </p:cNvSpPr>
            <p:nvPr/>
          </p:nvSpPr>
          <p:spPr bwMode="auto">
            <a:xfrm>
              <a:off x="6373813" y="4318000"/>
              <a:ext cx="77788" cy="9525"/>
            </a:xfrm>
            <a:prstGeom prst="rect">
              <a:avLst/>
            </a:prstGeom>
            <a:solidFill>
              <a:srgbClr val="0000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613" name="Rectangle 133"/>
            <p:cNvSpPr>
              <a:spLocks noChangeArrowheads="1"/>
            </p:cNvSpPr>
            <p:nvPr/>
          </p:nvSpPr>
          <p:spPr bwMode="auto">
            <a:xfrm>
              <a:off x="6494463" y="3549650"/>
              <a:ext cx="76200" cy="7938"/>
            </a:xfrm>
            <a:prstGeom prst="rect">
              <a:avLst/>
            </a:prstGeom>
            <a:solidFill>
              <a:srgbClr val="0000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659" name="Oval 179"/>
            <p:cNvSpPr>
              <a:spLocks noChangeArrowheads="1"/>
            </p:cNvSpPr>
            <p:nvPr/>
          </p:nvSpPr>
          <p:spPr bwMode="auto">
            <a:xfrm>
              <a:off x="4484688" y="3113088"/>
              <a:ext cx="68263" cy="68263"/>
            </a:xfrm>
            <a:prstGeom prst="ellipse">
              <a:avLst/>
            </a:prstGeom>
            <a:noFill/>
            <a:ln w="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60" name="Oval 180"/>
            <p:cNvSpPr>
              <a:spLocks noChangeArrowheads="1"/>
            </p:cNvSpPr>
            <p:nvPr/>
          </p:nvSpPr>
          <p:spPr bwMode="auto">
            <a:xfrm>
              <a:off x="7545388" y="4037013"/>
              <a:ext cx="68263" cy="68263"/>
            </a:xfrm>
            <a:prstGeom prst="ellipse">
              <a:avLst/>
            </a:prstGeom>
            <a:noFill/>
            <a:ln w="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61" name="Oval 181"/>
            <p:cNvSpPr>
              <a:spLocks noChangeArrowheads="1"/>
            </p:cNvSpPr>
            <p:nvPr/>
          </p:nvSpPr>
          <p:spPr bwMode="auto">
            <a:xfrm>
              <a:off x="5492750" y="3976688"/>
              <a:ext cx="69850" cy="68263"/>
            </a:xfrm>
            <a:prstGeom prst="ellipse">
              <a:avLst/>
            </a:prstGeom>
            <a:noFill/>
            <a:ln w="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64" name="Oval 184"/>
            <p:cNvSpPr>
              <a:spLocks noChangeArrowheads="1"/>
            </p:cNvSpPr>
            <p:nvPr/>
          </p:nvSpPr>
          <p:spPr bwMode="auto">
            <a:xfrm>
              <a:off x="5613400" y="3617913"/>
              <a:ext cx="68263" cy="68263"/>
            </a:xfrm>
            <a:prstGeom prst="ellipse">
              <a:avLst/>
            </a:prstGeom>
            <a:noFill/>
            <a:ln w="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66" name="Oval 186"/>
            <p:cNvSpPr>
              <a:spLocks noChangeArrowheads="1"/>
            </p:cNvSpPr>
            <p:nvPr/>
          </p:nvSpPr>
          <p:spPr bwMode="auto">
            <a:xfrm>
              <a:off x="7280275" y="5284788"/>
              <a:ext cx="68263" cy="68263"/>
            </a:xfrm>
            <a:prstGeom prst="ellipse">
              <a:avLst/>
            </a:prstGeom>
            <a:noFill/>
            <a:ln w="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67" name="Oval 187"/>
            <p:cNvSpPr>
              <a:spLocks noChangeArrowheads="1"/>
            </p:cNvSpPr>
            <p:nvPr/>
          </p:nvSpPr>
          <p:spPr bwMode="auto">
            <a:xfrm>
              <a:off x="7297738" y="5840413"/>
              <a:ext cx="68263" cy="68263"/>
            </a:xfrm>
            <a:prstGeom prst="ellipse">
              <a:avLst/>
            </a:prstGeom>
            <a:noFill/>
            <a:ln w="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68" name="Oval 188"/>
            <p:cNvSpPr>
              <a:spLocks noChangeArrowheads="1"/>
            </p:cNvSpPr>
            <p:nvPr/>
          </p:nvSpPr>
          <p:spPr bwMode="auto">
            <a:xfrm>
              <a:off x="6262688" y="4779963"/>
              <a:ext cx="68263" cy="68263"/>
            </a:xfrm>
            <a:prstGeom prst="ellipse">
              <a:avLst/>
            </a:prstGeom>
            <a:noFill/>
            <a:ln w="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70" name="Oval 190"/>
            <p:cNvSpPr>
              <a:spLocks noChangeArrowheads="1"/>
            </p:cNvSpPr>
            <p:nvPr/>
          </p:nvSpPr>
          <p:spPr bwMode="auto">
            <a:xfrm>
              <a:off x="6681788" y="4625975"/>
              <a:ext cx="68263" cy="68263"/>
            </a:xfrm>
            <a:prstGeom prst="ellipse">
              <a:avLst/>
            </a:prstGeom>
            <a:noFill/>
            <a:ln w="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95" name="TextBox 194"/>
          <p:cNvSpPr txBox="1"/>
          <p:nvPr/>
        </p:nvSpPr>
        <p:spPr>
          <a:xfrm>
            <a:off x="4142874" y="4953803"/>
            <a:ext cx="1144865" cy="1015663"/>
          </a:xfrm>
          <a:prstGeom prst="rect">
            <a:avLst/>
          </a:prstGeom>
          <a:noFill/>
        </p:spPr>
        <p:txBody>
          <a:bodyPr wrap="none" rtlCol="0">
            <a:spAutoFit/>
          </a:bodyPr>
          <a:lstStyle/>
          <a:p>
            <a:pPr algn="ctr"/>
            <a:r>
              <a:rPr lang="en-US" sz="2000" dirty="0" smtClean="0">
                <a:solidFill>
                  <a:srgbClr val="FF0000"/>
                </a:solidFill>
              </a:rPr>
              <a:t>R</a:t>
            </a:r>
            <a:r>
              <a:rPr lang="en-US" sz="2000" baseline="30000" dirty="0" smtClean="0">
                <a:solidFill>
                  <a:srgbClr val="FF0000"/>
                </a:solidFill>
              </a:rPr>
              <a:t>2 </a:t>
            </a:r>
            <a:r>
              <a:rPr lang="en-US" sz="2000" dirty="0" smtClean="0">
                <a:solidFill>
                  <a:srgbClr val="FF0000"/>
                </a:solidFill>
              </a:rPr>
              <a:t>=0.51</a:t>
            </a:r>
          </a:p>
          <a:p>
            <a:pPr algn="ctr"/>
            <a:r>
              <a:rPr lang="en-US" sz="2000" dirty="0" smtClean="0">
                <a:solidFill>
                  <a:srgbClr val="FF0000"/>
                </a:solidFill>
              </a:rPr>
              <a:t>P </a:t>
            </a:r>
            <a:r>
              <a:rPr lang="en-US" sz="2000" dirty="0">
                <a:solidFill>
                  <a:srgbClr val="FF0000"/>
                </a:solidFill>
              </a:rPr>
              <a:t>=</a:t>
            </a:r>
            <a:r>
              <a:rPr lang="en-US" sz="2000" dirty="0" smtClean="0">
                <a:solidFill>
                  <a:srgbClr val="FF0000"/>
                </a:solidFill>
              </a:rPr>
              <a:t> 0.008</a:t>
            </a:r>
          </a:p>
          <a:p>
            <a:pPr algn="ctr"/>
            <a:r>
              <a:rPr lang="en-US" sz="2000" dirty="0" smtClean="0">
                <a:solidFill>
                  <a:srgbClr val="FF0000"/>
                </a:solidFill>
              </a:rPr>
              <a:t>95% CI</a:t>
            </a:r>
            <a:endParaRPr lang="en-US" sz="2000" dirty="0">
              <a:solidFill>
                <a:srgbClr val="FF0000"/>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9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000"/>
                                        <p:tgtEl>
                                          <p:spTgt spid="4"/>
                                        </p:tgtEl>
                                      </p:cBhvr>
                                    </p:animEffect>
                                  </p:childTnLst>
                                </p:cTn>
                              </p:par>
                              <p:par>
                                <p:cTn id="16" presetID="1"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childTnLst>
                                </p:cTn>
                              </p:par>
                              <p:par>
                                <p:cTn id="18" presetID="1" presetClass="exit" presetSubtype="0" fill="hold" nodeType="withEffect">
                                  <p:stCondLst>
                                    <p:cond delay="0"/>
                                  </p:stCondLst>
                                  <p:childTnLst>
                                    <p:set>
                                      <p:cBhvr>
                                        <p:cTn id="19" dur="1" fill="hold">
                                          <p:stCondLst>
                                            <p:cond delay="0"/>
                                          </p:stCondLst>
                                        </p:cTn>
                                        <p:tgtEl>
                                          <p:spTgt spid="3"/>
                                        </p:tgtEl>
                                        <p:attrNameLst>
                                          <p:attrName>style.visibility</p:attrName>
                                        </p:attrNameLst>
                                      </p:cBhvr>
                                      <p:to>
                                        <p:strVal val="hidden"/>
                                      </p:to>
                                    </p:set>
                                  </p:childTnLst>
                                </p:cTn>
                              </p:par>
                              <p:par>
                                <p:cTn id="20" presetID="1" presetClass="exit" presetSubtype="0" fill="hold" grpId="1" nodeType="withEffect">
                                  <p:stCondLst>
                                    <p:cond delay="0"/>
                                  </p:stCondLst>
                                  <p:childTnLst>
                                    <p:set>
                                      <p:cBhvr>
                                        <p:cTn id="21" dur="1" fill="hold">
                                          <p:stCondLst>
                                            <p:cond delay="0"/>
                                          </p:stCondLst>
                                        </p:cTn>
                                        <p:tgtEl>
                                          <p:spTgt spid="19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95" grpId="0"/>
      <p:bldP spid="195"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a:xfrm>
            <a:off x="752622" y="1289154"/>
            <a:ext cx="7934178" cy="5171607"/>
          </a:xfrm>
        </p:spPr>
        <p:txBody>
          <a:bodyPr>
            <a:normAutofit fontScale="70000" lnSpcReduction="20000"/>
          </a:bodyPr>
          <a:lstStyle/>
          <a:p>
            <a:r>
              <a:rPr lang="en-US" dirty="0" smtClean="0"/>
              <a:t>Interannual variability in stratification is not associated with warm vs. cold years (salinity stratification plays a role in interannual variability)</a:t>
            </a:r>
            <a:br>
              <a:rPr lang="en-US" dirty="0" smtClean="0"/>
            </a:br>
            <a:endParaRPr lang="en-US" dirty="0" smtClean="0"/>
          </a:p>
          <a:p>
            <a:r>
              <a:rPr lang="en-US" dirty="0" smtClean="0"/>
              <a:t>Salinity plays more of a role in stratification on the southeast middle shelf than originally thought</a:t>
            </a:r>
            <a:br>
              <a:rPr lang="en-US" dirty="0" smtClean="0"/>
            </a:br>
            <a:endParaRPr lang="en-US" dirty="0" smtClean="0"/>
          </a:p>
          <a:p>
            <a:r>
              <a:rPr lang="en-US" dirty="0" smtClean="0"/>
              <a:t>Winds, heat flux, tidal mixing all contribute to timing of spring stratification set-up</a:t>
            </a:r>
            <a:br>
              <a:rPr lang="en-US" dirty="0" smtClean="0"/>
            </a:br>
            <a:endParaRPr lang="en-US" dirty="0" smtClean="0"/>
          </a:p>
          <a:p>
            <a:r>
              <a:rPr lang="en-US" dirty="0" smtClean="0"/>
              <a:t>Wind mixing is primary determinant in timing of stratification break-down (modulated by stratification strength)</a:t>
            </a:r>
            <a:br>
              <a:rPr lang="en-US" dirty="0" smtClean="0"/>
            </a:br>
            <a:endParaRPr lang="en-US" dirty="0" smtClean="0"/>
          </a:p>
          <a:p>
            <a:r>
              <a:rPr lang="en-US" dirty="0" smtClean="0"/>
              <a:t>Stratification appears to influence pollock recruitment in recent 15 years of observations, but may not have strong influence over longer time period (influence of temperature on prey may be more important)</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02_3283.jpg"/>
          <p:cNvPicPr>
            <a:picLocks noChangeAspect="1"/>
          </p:cNvPicPr>
          <p:nvPr/>
        </p:nvPicPr>
        <p:blipFill>
          <a:blip r:embed="rId2" cstate="print"/>
          <a:stretch>
            <a:fillRect/>
          </a:stretch>
        </p:blipFill>
        <p:spPr>
          <a:xfrm>
            <a:off x="1136821" y="648727"/>
            <a:ext cx="7554097" cy="5665573"/>
          </a:xfrm>
          <a:prstGeom prst="rect">
            <a:avLst/>
          </a:prstGeom>
        </p:spPr>
      </p:pic>
      <p:sp>
        <p:nvSpPr>
          <p:cNvPr id="3" name="Content Placeholder 2"/>
          <p:cNvSpPr>
            <a:spLocks noGrp="1"/>
          </p:cNvSpPr>
          <p:nvPr>
            <p:ph idx="1"/>
          </p:nvPr>
        </p:nvSpPr>
        <p:spPr>
          <a:xfrm>
            <a:off x="769097" y="4786184"/>
            <a:ext cx="7934178" cy="1084606"/>
          </a:xfrm>
        </p:spPr>
        <p:txBody>
          <a:bodyPr/>
          <a:lstStyle/>
          <a:p>
            <a:pPr algn="ctr">
              <a:buNone/>
            </a:pPr>
            <a:r>
              <a:rPr lang="en-US" dirty="0" smtClean="0">
                <a:solidFill>
                  <a:schemeClr val="bg1"/>
                </a:solidFill>
              </a:rPr>
              <a:t>Thank you</a:t>
            </a:r>
            <a:endParaRPr lang="en-US" dirty="0">
              <a:solidFill>
                <a:schemeClr val="bg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190" y="0"/>
            <a:ext cx="8229600" cy="1143000"/>
          </a:xfrm>
        </p:spPr>
        <p:txBody>
          <a:bodyPr/>
          <a:lstStyle/>
          <a:p>
            <a:r>
              <a:rPr lang="en-US" dirty="0" smtClean="0"/>
              <a:t>Bering Sea</a:t>
            </a:r>
            <a:endParaRPr lang="en-US" dirty="0"/>
          </a:p>
        </p:txBody>
      </p:sp>
      <p:pic>
        <p:nvPicPr>
          <p:cNvPr id="3074" name="Picture 2"/>
          <p:cNvPicPr>
            <a:picLocks noChangeAspect="1" noChangeArrowheads="1"/>
          </p:cNvPicPr>
          <p:nvPr/>
        </p:nvPicPr>
        <p:blipFill>
          <a:blip r:embed="rId3" cstate="print"/>
          <a:srcRect/>
          <a:stretch>
            <a:fillRect/>
          </a:stretch>
        </p:blipFill>
        <p:spPr bwMode="auto">
          <a:xfrm>
            <a:off x="4343400" y="1295400"/>
            <a:ext cx="4476750" cy="5337663"/>
          </a:xfrm>
          <a:prstGeom prst="rect">
            <a:avLst/>
          </a:prstGeom>
          <a:noFill/>
          <a:ln w="9525">
            <a:noFill/>
            <a:miter lim="800000"/>
            <a:headEnd/>
            <a:tailEnd/>
          </a:ln>
        </p:spPr>
      </p:pic>
      <p:sp>
        <p:nvSpPr>
          <p:cNvPr id="5" name="Rectangle 4"/>
          <p:cNvSpPr/>
          <p:nvPr/>
        </p:nvSpPr>
        <p:spPr>
          <a:xfrm>
            <a:off x="4337000" y="3244334"/>
            <a:ext cx="470000" cy="369332"/>
          </a:xfrm>
          <a:prstGeom prst="rect">
            <a:avLst/>
          </a:prstGeom>
        </p:spPr>
        <p:txBody>
          <a:bodyPr wrap="none">
            <a:spAutoFit/>
          </a:bodyPr>
          <a:lstStyle/>
          <a:p>
            <a:r>
              <a:rPr lang="en-US" dirty="0" smtClean="0">
                <a:sym typeface="Symbol"/>
              </a:rPr>
              <a:t> </a:t>
            </a:r>
            <a:endParaRPr lang="en-US" dirty="0"/>
          </a:p>
        </p:txBody>
      </p:sp>
      <p:sp>
        <p:nvSpPr>
          <p:cNvPr id="6" name="Content Placeholder 7"/>
          <p:cNvSpPr txBox="1">
            <a:spLocks/>
          </p:cNvSpPr>
          <p:nvPr/>
        </p:nvSpPr>
        <p:spPr>
          <a:xfrm>
            <a:off x="640830" y="1676400"/>
            <a:ext cx="3505200" cy="4998720"/>
          </a:xfrm>
          <a:prstGeom prst="rect">
            <a:avLst/>
          </a:prstGeom>
        </p:spPr>
        <p:txBody>
          <a:bodyPr vert="horz">
            <a:normAutofit lnSpcReduction="10000"/>
          </a:bodyPr>
          <a:lstStyle/>
          <a:p>
            <a:pPr marL="342900" marR="0" lvl="0" indent="-342900" algn="l" defTabSz="914400" rtl="0" eaLnBrk="1" fontAlgn="auto" latinLnBrk="0" hangingPunct="1">
              <a:lnSpc>
                <a:spcPct val="100000"/>
              </a:lnSpc>
              <a:spcBef>
                <a:spcPct val="20000"/>
              </a:spcBef>
              <a:spcAft>
                <a:spcPct val="100000"/>
              </a:spcAft>
              <a:buClr>
                <a:schemeClr val="accent3"/>
              </a:buClr>
              <a:buSzPct val="95000"/>
              <a:buFontTx/>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Wide shelf (&gt;500 km)</a:t>
            </a:r>
          </a:p>
          <a:p>
            <a:pPr marL="342900" marR="0" lvl="0" indent="-342900" algn="l" defTabSz="914400" rtl="0" eaLnBrk="1" fontAlgn="auto" latinLnBrk="0" hangingPunct="1">
              <a:lnSpc>
                <a:spcPct val="100000"/>
              </a:lnSpc>
              <a:spcBef>
                <a:spcPct val="20000"/>
              </a:spcBef>
              <a:spcAft>
                <a:spcPct val="100000"/>
              </a:spcAft>
              <a:buClr>
                <a:schemeClr val="accent3"/>
              </a:buClr>
              <a:buSzPct val="95000"/>
              <a:buFontTx/>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3 shelf domains</a:t>
            </a:r>
            <a:r>
              <a:rPr kumimoji="0" lang="en-US" sz="2600" b="0" i="0" u="none" strike="noStrike" kern="1200" cap="none" spc="0" normalizeH="0" noProof="0" dirty="0" smtClean="0">
                <a:ln>
                  <a:noFill/>
                </a:ln>
                <a:solidFill>
                  <a:schemeClr val="tx1"/>
                </a:solidFill>
                <a:effectLst/>
                <a:uLnTx/>
                <a:uFillTx/>
                <a:latin typeface="+mn-lt"/>
                <a:ea typeface="+mn-ea"/>
                <a:cs typeface="+mn-cs"/>
              </a:rPr>
              <a:t> (coastal, middle shelf, and outer shelf)</a:t>
            </a:r>
            <a:endParaRPr lang="en-US" sz="4400" dirty="0"/>
          </a:p>
          <a:p>
            <a:pPr marL="342900" marR="0" lvl="0" indent="-342900" algn="l" defTabSz="914400" rtl="0" eaLnBrk="1" fontAlgn="auto" latinLnBrk="0" hangingPunct="1">
              <a:lnSpc>
                <a:spcPct val="100000"/>
              </a:lnSpc>
              <a:spcBef>
                <a:spcPct val="20000"/>
              </a:spcBef>
              <a:spcAft>
                <a:spcPct val="100000"/>
              </a:spcAft>
              <a:buClr>
                <a:schemeClr val="accent3"/>
              </a:buClr>
              <a:buSzPct val="95000"/>
              <a:buFontTx/>
              <a:buChar char="•"/>
              <a:tabLst/>
              <a:defRPr/>
            </a:pPr>
            <a:r>
              <a:rPr kumimoji="0" lang="en-US" sz="2600" b="0" i="0" u="none" strike="noStrike" kern="1200" cap="none" spc="0" normalizeH="0" noProof="0" dirty="0" smtClean="0">
                <a:ln>
                  <a:noFill/>
                </a:ln>
                <a:solidFill>
                  <a:schemeClr val="tx1"/>
                </a:solidFill>
                <a:effectLst/>
                <a:uLnTx/>
                <a:uFillTx/>
                <a:latin typeface="+mn-lt"/>
                <a:ea typeface="+mn-ea"/>
                <a:cs typeface="+mn-cs"/>
              </a:rPr>
              <a:t>Marginal Ice zone</a:t>
            </a:r>
          </a:p>
          <a:p>
            <a:pPr marL="342900" marR="0" lvl="0" indent="-342900" algn="l" defTabSz="914400" rtl="0" eaLnBrk="1" fontAlgn="auto" latinLnBrk="0" hangingPunct="1">
              <a:lnSpc>
                <a:spcPct val="100000"/>
              </a:lnSpc>
              <a:spcBef>
                <a:spcPct val="20000"/>
              </a:spcBef>
              <a:spcAft>
                <a:spcPct val="100000"/>
              </a:spcAft>
              <a:buClr>
                <a:schemeClr val="accent3"/>
              </a:buClr>
              <a:buSzPct val="95000"/>
              <a:buFontTx/>
              <a:buChar char="•"/>
              <a:tabLst/>
              <a:defRPr/>
            </a:pPr>
            <a:r>
              <a:rPr lang="en-US" sz="2600" dirty="0" smtClean="0"/>
              <a:t>Sea ice, temperature, stratification important to ecosystem</a:t>
            </a:r>
            <a:endParaRPr kumimoji="0" lang="en-US" sz="2600" b="0" i="0" u="none" strike="noStrike" kern="1200" cap="none" spc="0" normalizeH="0" noProof="0" dirty="0" smtClean="0">
              <a:ln>
                <a:noFill/>
              </a:ln>
              <a:solidFill>
                <a:schemeClr val="tx1"/>
              </a:solidFill>
              <a:effectLst/>
              <a:uLnTx/>
              <a:uFillTx/>
              <a:latin typeface="+mn-lt"/>
              <a:ea typeface="+mn-ea"/>
              <a:cs typeface="+mn-cs"/>
            </a:endParaRPr>
          </a:p>
        </p:txBody>
      </p:sp>
      <p:grpSp>
        <p:nvGrpSpPr>
          <p:cNvPr id="3" name="Group 18"/>
          <p:cNvGrpSpPr/>
          <p:nvPr/>
        </p:nvGrpSpPr>
        <p:grpSpPr>
          <a:xfrm>
            <a:off x="5802106" y="2976664"/>
            <a:ext cx="2732294" cy="2583877"/>
            <a:chOff x="5802106" y="2976664"/>
            <a:chExt cx="2732294" cy="2583877"/>
          </a:xfrm>
        </p:grpSpPr>
        <p:sp>
          <p:nvSpPr>
            <p:cNvPr id="11" name="Freeform 10"/>
            <p:cNvSpPr/>
            <p:nvPr/>
          </p:nvSpPr>
          <p:spPr>
            <a:xfrm>
              <a:off x="6624536" y="2976664"/>
              <a:ext cx="1662373" cy="2431915"/>
            </a:xfrm>
            <a:custGeom>
              <a:avLst/>
              <a:gdLst>
                <a:gd name="connsiteX0" fmla="*/ 0 w 1662373"/>
                <a:gd name="connsiteY0" fmla="*/ 0 h 2431915"/>
                <a:gd name="connsiteX1" fmla="*/ 38911 w 1662373"/>
                <a:gd name="connsiteY1" fmla="*/ 77821 h 2431915"/>
                <a:gd name="connsiteX2" fmla="*/ 48638 w 1662373"/>
                <a:gd name="connsiteY2" fmla="*/ 107004 h 2431915"/>
                <a:gd name="connsiteX3" fmla="*/ 145915 w 1662373"/>
                <a:gd name="connsiteY3" fmla="*/ 184825 h 2431915"/>
                <a:gd name="connsiteX4" fmla="*/ 165370 w 1662373"/>
                <a:gd name="connsiteY4" fmla="*/ 204281 h 2431915"/>
                <a:gd name="connsiteX5" fmla="*/ 175098 w 1662373"/>
                <a:gd name="connsiteY5" fmla="*/ 233464 h 2431915"/>
                <a:gd name="connsiteX6" fmla="*/ 214009 w 1662373"/>
                <a:gd name="connsiteY6" fmla="*/ 282102 h 2431915"/>
                <a:gd name="connsiteX7" fmla="*/ 243192 w 1662373"/>
                <a:gd name="connsiteY7" fmla="*/ 301557 h 2431915"/>
                <a:gd name="connsiteX8" fmla="*/ 272375 w 1662373"/>
                <a:gd name="connsiteY8" fmla="*/ 350196 h 2431915"/>
                <a:gd name="connsiteX9" fmla="*/ 282102 w 1662373"/>
                <a:gd name="connsiteY9" fmla="*/ 379379 h 2431915"/>
                <a:gd name="connsiteX10" fmla="*/ 301558 w 1662373"/>
                <a:gd name="connsiteY10" fmla="*/ 398834 h 2431915"/>
                <a:gd name="connsiteX11" fmla="*/ 340468 w 1662373"/>
                <a:gd name="connsiteY11" fmla="*/ 457200 h 2431915"/>
                <a:gd name="connsiteX12" fmla="*/ 359924 w 1662373"/>
                <a:gd name="connsiteY12" fmla="*/ 486383 h 2431915"/>
                <a:gd name="connsiteX13" fmla="*/ 379379 w 1662373"/>
                <a:gd name="connsiteY13" fmla="*/ 544749 h 2431915"/>
                <a:gd name="connsiteX14" fmla="*/ 389107 w 1662373"/>
                <a:gd name="connsiteY14" fmla="*/ 573932 h 2431915"/>
                <a:gd name="connsiteX15" fmla="*/ 418290 w 1662373"/>
                <a:gd name="connsiteY15" fmla="*/ 632298 h 2431915"/>
                <a:gd name="connsiteX16" fmla="*/ 457200 w 1662373"/>
                <a:gd name="connsiteY16" fmla="*/ 768485 h 2431915"/>
                <a:gd name="connsiteX17" fmla="*/ 486383 w 1662373"/>
                <a:gd name="connsiteY17" fmla="*/ 826851 h 2431915"/>
                <a:gd name="connsiteX18" fmla="*/ 505838 w 1662373"/>
                <a:gd name="connsiteY18" fmla="*/ 963038 h 2431915"/>
                <a:gd name="connsiteX19" fmla="*/ 525294 w 1662373"/>
                <a:gd name="connsiteY19" fmla="*/ 1021404 h 2431915"/>
                <a:gd name="connsiteX20" fmla="*/ 535021 w 1662373"/>
                <a:gd name="connsiteY20" fmla="*/ 1060315 h 2431915"/>
                <a:gd name="connsiteX21" fmla="*/ 554477 w 1662373"/>
                <a:gd name="connsiteY21" fmla="*/ 1118681 h 2431915"/>
                <a:gd name="connsiteX22" fmla="*/ 564204 w 1662373"/>
                <a:gd name="connsiteY22" fmla="*/ 1147864 h 2431915"/>
                <a:gd name="connsiteX23" fmla="*/ 583660 w 1662373"/>
                <a:gd name="connsiteY23" fmla="*/ 1167319 h 2431915"/>
                <a:gd name="connsiteX24" fmla="*/ 622570 w 1662373"/>
                <a:gd name="connsiteY24" fmla="*/ 1254868 h 2431915"/>
                <a:gd name="connsiteX25" fmla="*/ 651753 w 1662373"/>
                <a:gd name="connsiteY25" fmla="*/ 1274323 h 2431915"/>
                <a:gd name="connsiteX26" fmla="*/ 671209 w 1662373"/>
                <a:gd name="connsiteY26" fmla="*/ 1293779 h 2431915"/>
                <a:gd name="connsiteX27" fmla="*/ 700392 w 1662373"/>
                <a:gd name="connsiteY27" fmla="*/ 1342417 h 2431915"/>
                <a:gd name="connsiteX28" fmla="*/ 739302 w 1662373"/>
                <a:gd name="connsiteY28" fmla="*/ 1400783 h 2431915"/>
                <a:gd name="connsiteX29" fmla="*/ 768485 w 1662373"/>
                <a:gd name="connsiteY29" fmla="*/ 1420238 h 2431915"/>
                <a:gd name="connsiteX30" fmla="*/ 865762 w 1662373"/>
                <a:gd name="connsiteY30" fmla="*/ 1498059 h 2431915"/>
                <a:gd name="connsiteX31" fmla="*/ 894945 w 1662373"/>
                <a:gd name="connsiteY31" fmla="*/ 1507787 h 2431915"/>
                <a:gd name="connsiteX32" fmla="*/ 953311 w 1662373"/>
                <a:gd name="connsiteY32" fmla="*/ 1546698 h 2431915"/>
                <a:gd name="connsiteX33" fmla="*/ 1011677 w 1662373"/>
                <a:gd name="connsiteY33" fmla="*/ 1566153 h 2431915"/>
                <a:gd name="connsiteX34" fmla="*/ 1040860 w 1662373"/>
                <a:gd name="connsiteY34" fmla="*/ 1575881 h 2431915"/>
                <a:gd name="connsiteX35" fmla="*/ 1070043 w 1662373"/>
                <a:gd name="connsiteY35" fmla="*/ 1595336 h 2431915"/>
                <a:gd name="connsiteX36" fmla="*/ 1157592 w 1662373"/>
                <a:gd name="connsiteY36" fmla="*/ 1643974 h 2431915"/>
                <a:gd name="connsiteX37" fmla="*/ 1177047 w 1662373"/>
                <a:gd name="connsiteY37" fmla="*/ 1663430 h 2431915"/>
                <a:gd name="connsiteX38" fmla="*/ 1274324 w 1662373"/>
                <a:gd name="connsiteY38" fmla="*/ 1673157 h 2431915"/>
                <a:gd name="connsiteX39" fmla="*/ 1459149 w 1662373"/>
                <a:gd name="connsiteY39" fmla="*/ 1663430 h 2431915"/>
                <a:gd name="connsiteX40" fmla="*/ 1488332 w 1662373"/>
                <a:gd name="connsiteY40" fmla="*/ 1653702 h 2431915"/>
                <a:gd name="connsiteX41" fmla="*/ 1595336 w 1662373"/>
                <a:gd name="connsiteY41" fmla="*/ 1663430 h 2431915"/>
                <a:gd name="connsiteX42" fmla="*/ 1634247 w 1662373"/>
                <a:gd name="connsiteY42" fmla="*/ 1712068 h 2431915"/>
                <a:gd name="connsiteX43" fmla="*/ 1643975 w 1662373"/>
                <a:gd name="connsiteY43" fmla="*/ 1770434 h 2431915"/>
                <a:gd name="connsiteX44" fmla="*/ 1653702 w 1662373"/>
                <a:gd name="connsiteY44" fmla="*/ 1799617 h 2431915"/>
                <a:gd name="connsiteX45" fmla="*/ 1624519 w 1662373"/>
                <a:gd name="connsiteY45" fmla="*/ 1906621 h 2431915"/>
                <a:gd name="connsiteX46" fmla="*/ 1566153 w 1662373"/>
                <a:gd name="connsiteY46" fmla="*/ 1926076 h 2431915"/>
                <a:gd name="connsiteX47" fmla="*/ 1536970 w 1662373"/>
                <a:gd name="connsiteY47" fmla="*/ 1935804 h 2431915"/>
                <a:gd name="connsiteX48" fmla="*/ 1507787 w 1662373"/>
                <a:gd name="connsiteY48" fmla="*/ 1945532 h 2431915"/>
                <a:gd name="connsiteX49" fmla="*/ 1459149 w 1662373"/>
                <a:gd name="connsiteY49" fmla="*/ 1984442 h 2431915"/>
                <a:gd name="connsiteX50" fmla="*/ 1420238 w 1662373"/>
                <a:gd name="connsiteY50" fmla="*/ 2023353 h 2431915"/>
                <a:gd name="connsiteX51" fmla="*/ 1371600 w 1662373"/>
                <a:gd name="connsiteY51" fmla="*/ 2062264 h 2431915"/>
                <a:gd name="connsiteX52" fmla="*/ 1313234 w 1662373"/>
                <a:gd name="connsiteY52" fmla="*/ 2091447 h 2431915"/>
                <a:gd name="connsiteX53" fmla="*/ 1284051 w 1662373"/>
                <a:gd name="connsiteY53" fmla="*/ 2110902 h 2431915"/>
                <a:gd name="connsiteX54" fmla="*/ 1254868 w 1662373"/>
                <a:gd name="connsiteY54" fmla="*/ 2159540 h 2431915"/>
                <a:gd name="connsiteX55" fmla="*/ 1138136 w 1662373"/>
                <a:gd name="connsiteY55" fmla="*/ 2217906 h 2431915"/>
                <a:gd name="connsiteX56" fmla="*/ 1118681 w 1662373"/>
                <a:gd name="connsiteY56" fmla="*/ 2237362 h 2431915"/>
                <a:gd name="connsiteX57" fmla="*/ 1099226 w 1662373"/>
                <a:gd name="connsiteY57" fmla="*/ 2266545 h 2431915"/>
                <a:gd name="connsiteX58" fmla="*/ 1070043 w 1662373"/>
                <a:gd name="connsiteY58" fmla="*/ 2276272 h 2431915"/>
                <a:gd name="connsiteX59" fmla="*/ 1001949 w 1662373"/>
                <a:gd name="connsiteY59" fmla="*/ 2334638 h 2431915"/>
                <a:gd name="connsiteX60" fmla="*/ 972766 w 1662373"/>
                <a:gd name="connsiteY60" fmla="*/ 2393004 h 2431915"/>
                <a:gd name="connsiteX61" fmla="*/ 943583 w 1662373"/>
                <a:gd name="connsiteY61" fmla="*/ 2431915 h 243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662373" h="2431915">
                  <a:moveTo>
                    <a:pt x="0" y="0"/>
                  </a:moveTo>
                  <a:cubicBezTo>
                    <a:pt x="22355" y="67067"/>
                    <a:pt x="4954" y="43865"/>
                    <a:pt x="38911" y="77821"/>
                  </a:cubicBezTo>
                  <a:cubicBezTo>
                    <a:pt x="42153" y="87549"/>
                    <a:pt x="42678" y="98660"/>
                    <a:pt x="48638" y="107004"/>
                  </a:cubicBezTo>
                  <a:cubicBezTo>
                    <a:pt x="96777" y="174400"/>
                    <a:pt x="81600" y="120506"/>
                    <a:pt x="145915" y="184825"/>
                  </a:cubicBezTo>
                  <a:lnTo>
                    <a:pt x="165370" y="204281"/>
                  </a:lnTo>
                  <a:cubicBezTo>
                    <a:pt x="168613" y="214009"/>
                    <a:pt x="170512" y="224293"/>
                    <a:pt x="175098" y="233464"/>
                  </a:cubicBezTo>
                  <a:cubicBezTo>
                    <a:pt x="183526" y="250320"/>
                    <a:pt x="198927" y="270037"/>
                    <a:pt x="214009" y="282102"/>
                  </a:cubicBezTo>
                  <a:cubicBezTo>
                    <a:pt x="223138" y="289405"/>
                    <a:pt x="233464" y="295072"/>
                    <a:pt x="243192" y="301557"/>
                  </a:cubicBezTo>
                  <a:cubicBezTo>
                    <a:pt x="270746" y="384226"/>
                    <a:pt x="232317" y="283431"/>
                    <a:pt x="272375" y="350196"/>
                  </a:cubicBezTo>
                  <a:cubicBezTo>
                    <a:pt x="277650" y="358989"/>
                    <a:pt x="276826" y="370586"/>
                    <a:pt x="282102" y="379379"/>
                  </a:cubicBezTo>
                  <a:cubicBezTo>
                    <a:pt x="286821" y="387243"/>
                    <a:pt x="296055" y="391497"/>
                    <a:pt x="301558" y="398834"/>
                  </a:cubicBezTo>
                  <a:cubicBezTo>
                    <a:pt x="315587" y="417540"/>
                    <a:pt x="327498" y="437745"/>
                    <a:pt x="340468" y="457200"/>
                  </a:cubicBezTo>
                  <a:lnTo>
                    <a:pt x="359924" y="486383"/>
                  </a:lnTo>
                  <a:lnTo>
                    <a:pt x="379379" y="544749"/>
                  </a:lnTo>
                  <a:cubicBezTo>
                    <a:pt x="382622" y="554477"/>
                    <a:pt x="383419" y="565400"/>
                    <a:pt x="389107" y="573932"/>
                  </a:cubicBezTo>
                  <a:cubicBezTo>
                    <a:pt x="409539" y="604581"/>
                    <a:pt x="408996" y="598221"/>
                    <a:pt x="418290" y="632298"/>
                  </a:cubicBezTo>
                  <a:cubicBezTo>
                    <a:pt x="421284" y="643274"/>
                    <a:pt x="445730" y="751279"/>
                    <a:pt x="457200" y="768485"/>
                  </a:cubicBezTo>
                  <a:cubicBezTo>
                    <a:pt x="476220" y="797015"/>
                    <a:pt x="478328" y="794632"/>
                    <a:pt x="486383" y="826851"/>
                  </a:cubicBezTo>
                  <a:cubicBezTo>
                    <a:pt x="512407" y="930943"/>
                    <a:pt x="475572" y="811707"/>
                    <a:pt x="505838" y="963038"/>
                  </a:cubicBezTo>
                  <a:cubicBezTo>
                    <a:pt x="509860" y="983148"/>
                    <a:pt x="520320" y="1001508"/>
                    <a:pt x="525294" y="1021404"/>
                  </a:cubicBezTo>
                  <a:cubicBezTo>
                    <a:pt x="528536" y="1034374"/>
                    <a:pt x="531179" y="1047509"/>
                    <a:pt x="535021" y="1060315"/>
                  </a:cubicBezTo>
                  <a:cubicBezTo>
                    <a:pt x="540914" y="1079958"/>
                    <a:pt x="547992" y="1099226"/>
                    <a:pt x="554477" y="1118681"/>
                  </a:cubicBezTo>
                  <a:cubicBezTo>
                    <a:pt x="557720" y="1128409"/>
                    <a:pt x="556953" y="1140614"/>
                    <a:pt x="564204" y="1147864"/>
                  </a:cubicBezTo>
                  <a:lnTo>
                    <a:pt x="583660" y="1167319"/>
                  </a:lnTo>
                  <a:cubicBezTo>
                    <a:pt x="593292" y="1196214"/>
                    <a:pt x="599447" y="1231745"/>
                    <a:pt x="622570" y="1254868"/>
                  </a:cubicBezTo>
                  <a:cubicBezTo>
                    <a:pt x="630837" y="1263135"/>
                    <a:pt x="642624" y="1267020"/>
                    <a:pt x="651753" y="1274323"/>
                  </a:cubicBezTo>
                  <a:cubicBezTo>
                    <a:pt x="658915" y="1280052"/>
                    <a:pt x="664724" y="1287294"/>
                    <a:pt x="671209" y="1293779"/>
                  </a:cubicBezTo>
                  <a:cubicBezTo>
                    <a:pt x="689808" y="1349579"/>
                    <a:pt x="668344" y="1299686"/>
                    <a:pt x="700392" y="1342417"/>
                  </a:cubicBezTo>
                  <a:cubicBezTo>
                    <a:pt x="714421" y="1361123"/>
                    <a:pt x="719847" y="1387813"/>
                    <a:pt x="739302" y="1400783"/>
                  </a:cubicBezTo>
                  <a:cubicBezTo>
                    <a:pt x="749030" y="1407268"/>
                    <a:pt x="759608" y="1412630"/>
                    <a:pt x="768485" y="1420238"/>
                  </a:cubicBezTo>
                  <a:cubicBezTo>
                    <a:pt x="802297" y="1449220"/>
                    <a:pt x="819709" y="1482708"/>
                    <a:pt x="865762" y="1498059"/>
                  </a:cubicBezTo>
                  <a:cubicBezTo>
                    <a:pt x="875490" y="1501302"/>
                    <a:pt x="885982" y="1502807"/>
                    <a:pt x="894945" y="1507787"/>
                  </a:cubicBezTo>
                  <a:cubicBezTo>
                    <a:pt x="915385" y="1519143"/>
                    <a:pt x="931128" y="1539304"/>
                    <a:pt x="953311" y="1546698"/>
                  </a:cubicBezTo>
                  <a:lnTo>
                    <a:pt x="1011677" y="1566153"/>
                  </a:lnTo>
                  <a:cubicBezTo>
                    <a:pt x="1021405" y="1569396"/>
                    <a:pt x="1032328" y="1570193"/>
                    <a:pt x="1040860" y="1575881"/>
                  </a:cubicBezTo>
                  <a:cubicBezTo>
                    <a:pt x="1050588" y="1582366"/>
                    <a:pt x="1059586" y="1590108"/>
                    <a:pt x="1070043" y="1595336"/>
                  </a:cubicBezTo>
                  <a:cubicBezTo>
                    <a:pt x="1118968" y="1619798"/>
                    <a:pt x="1096260" y="1582639"/>
                    <a:pt x="1157592" y="1643974"/>
                  </a:cubicBezTo>
                  <a:cubicBezTo>
                    <a:pt x="1164077" y="1650459"/>
                    <a:pt x="1168149" y="1661206"/>
                    <a:pt x="1177047" y="1663430"/>
                  </a:cubicBezTo>
                  <a:cubicBezTo>
                    <a:pt x="1208661" y="1671334"/>
                    <a:pt x="1241898" y="1669915"/>
                    <a:pt x="1274324" y="1673157"/>
                  </a:cubicBezTo>
                  <a:cubicBezTo>
                    <a:pt x="1335932" y="1669915"/>
                    <a:pt x="1397709" y="1669015"/>
                    <a:pt x="1459149" y="1663430"/>
                  </a:cubicBezTo>
                  <a:cubicBezTo>
                    <a:pt x="1469361" y="1662502"/>
                    <a:pt x="1478078" y="1653702"/>
                    <a:pt x="1488332" y="1653702"/>
                  </a:cubicBezTo>
                  <a:cubicBezTo>
                    <a:pt x="1524147" y="1653702"/>
                    <a:pt x="1559668" y="1660187"/>
                    <a:pt x="1595336" y="1663430"/>
                  </a:cubicBezTo>
                  <a:cubicBezTo>
                    <a:pt x="1608620" y="1676713"/>
                    <a:pt x="1628111" y="1693659"/>
                    <a:pt x="1634247" y="1712068"/>
                  </a:cubicBezTo>
                  <a:cubicBezTo>
                    <a:pt x="1640484" y="1730780"/>
                    <a:pt x="1639696" y="1751180"/>
                    <a:pt x="1643975" y="1770434"/>
                  </a:cubicBezTo>
                  <a:cubicBezTo>
                    <a:pt x="1646199" y="1780444"/>
                    <a:pt x="1650460" y="1789889"/>
                    <a:pt x="1653702" y="1799617"/>
                  </a:cubicBezTo>
                  <a:cubicBezTo>
                    <a:pt x="1650535" y="1828119"/>
                    <a:pt x="1662373" y="1887695"/>
                    <a:pt x="1624519" y="1906621"/>
                  </a:cubicBezTo>
                  <a:cubicBezTo>
                    <a:pt x="1606176" y="1915792"/>
                    <a:pt x="1585608" y="1919591"/>
                    <a:pt x="1566153" y="1926076"/>
                  </a:cubicBezTo>
                  <a:lnTo>
                    <a:pt x="1536970" y="1935804"/>
                  </a:lnTo>
                  <a:lnTo>
                    <a:pt x="1507787" y="1945532"/>
                  </a:lnTo>
                  <a:cubicBezTo>
                    <a:pt x="1460380" y="2016643"/>
                    <a:pt x="1518950" y="1941727"/>
                    <a:pt x="1459149" y="1984442"/>
                  </a:cubicBezTo>
                  <a:cubicBezTo>
                    <a:pt x="1444223" y="1995103"/>
                    <a:pt x="1435500" y="2013178"/>
                    <a:pt x="1420238" y="2023353"/>
                  </a:cubicBezTo>
                  <a:cubicBezTo>
                    <a:pt x="1330416" y="2083233"/>
                    <a:pt x="1440905" y="2006819"/>
                    <a:pt x="1371600" y="2062264"/>
                  </a:cubicBezTo>
                  <a:cubicBezTo>
                    <a:pt x="1325142" y="2099431"/>
                    <a:pt x="1361177" y="2067476"/>
                    <a:pt x="1313234" y="2091447"/>
                  </a:cubicBezTo>
                  <a:cubicBezTo>
                    <a:pt x="1302777" y="2096675"/>
                    <a:pt x="1293779" y="2104417"/>
                    <a:pt x="1284051" y="2110902"/>
                  </a:cubicBezTo>
                  <a:cubicBezTo>
                    <a:pt x="1277395" y="2130873"/>
                    <a:pt x="1276234" y="2148857"/>
                    <a:pt x="1254868" y="2159540"/>
                  </a:cubicBezTo>
                  <a:cubicBezTo>
                    <a:pt x="1191583" y="2191182"/>
                    <a:pt x="1193882" y="2162157"/>
                    <a:pt x="1138136" y="2217906"/>
                  </a:cubicBezTo>
                  <a:cubicBezTo>
                    <a:pt x="1131651" y="2224391"/>
                    <a:pt x="1124410" y="2230200"/>
                    <a:pt x="1118681" y="2237362"/>
                  </a:cubicBezTo>
                  <a:cubicBezTo>
                    <a:pt x="1111378" y="2246491"/>
                    <a:pt x="1108355" y="2259242"/>
                    <a:pt x="1099226" y="2266545"/>
                  </a:cubicBezTo>
                  <a:cubicBezTo>
                    <a:pt x="1091219" y="2272950"/>
                    <a:pt x="1079771" y="2273030"/>
                    <a:pt x="1070043" y="2276272"/>
                  </a:cubicBezTo>
                  <a:cubicBezTo>
                    <a:pt x="1022865" y="2323450"/>
                    <a:pt x="1046394" y="2305008"/>
                    <a:pt x="1001949" y="2334638"/>
                  </a:cubicBezTo>
                  <a:cubicBezTo>
                    <a:pt x="992200" y="2363885"/>
                    <a:pt x="993718" y="2367862"/>
                    <a:pt x="972766" y="2393004"/>
                  </a:cubicBezTo>
                  <a:cubicBezTo>
                    <a:pt x="941290" y="2430775"/>
                    <a:pt x="943583" y="2406946"/>
                    <a:pt x="943583" y="2431915"/>
                  </a:cubicBezTo>
                </a:path>
              </a:pathLst>
            </a:custGeom>
            <a:ln w="12700"/>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sp>
          <p:nvSpPr>
            <p:cNvPr id="12" name="Freeform 11"/>
            <p:cNvSpPr/>
            <p:nvPr/>
          </p:nvSpPr>
          <p:spPr>
            <a:xfrm>
              <a:off x="6104238" y="3031524"/>
              <a:ext cx="1457502" cy="2389841"/>
            </a:xfrm>
            <a:custGeom>
              <a:avLst/>
              <a:gdLst>
                <a:gd name="connsiteX0" fmla="*/ 0 w 1457502"/>
                <a:gd name="connsiteY0" fmla="*/ 0 h 2389841"/>
                <a:gd name="connsiteX1" fmla="*/ 49427 w 1457502"/>
                <a:gd name="connsiteY1" fmla="*/ 57665 h 2389841"/>
                <a:gd name="connsiteX2" fmla="*/ 74140 w 1457502"/>
                <a:gd name="connsiteY2" fmla="*/ 65903 h 2389841"/>
                <a:gd name="connsiteX3" fmla="*/ 98854 w 1457502"/>
                <a:gd name="connsiteY3" fmla="*/ 90617 h 2389841"/>
                <a:gd name="connsiteX4" fmla="*/ 123567 w 1457502"/>
                <a:gd name="connsiteY4" fmla="*/ 107092 h 2389841"/>
                <a:gd name="connsiteX5" fmla="*/ 164757 w 1457502"/>
                <a:gd name="connsiteY5" fmla="*/ 156519 h 2389841"/>
                <a:gd name="connsiteX6" fmla="*/ 197708 w 1457502"/>
                <a:gd name="connsiteY6" fmla="*/ 164757 h 2389841"/>
                <a:gd name="connsiteX7" fmla="*/ 247135 w 1457502"/>
                <a:gd name="connsiteY7" fmla="*/ 197708 h 2389841"/>
                <a:gd name="connsiteX8" fmla="*/ 296562 w 1457502"/>
                <a:gd name="connsiteY8" fmla="*/ 214184 h 2389841"/>
                <a:gd name="connsiteX9" fmla="*/ 345989 w 1457502"/>
                <a:gd name="connsiteY9" fmla="*/ 238898 h 2389841"/>
                <a:gd name="connsiteX10" fmla="*/ 370703 w 1457502"/>
                <a:gd name="connsiteY10" fmla="*/ 263611 h 2389841"/>
                <a:gd name="connsiteX11" fmla="*/ 387178 w 1457502"/>
                <a:gd name="connsiteY11" fmla="*/ 288325 h 2389841"/>
                <a:gd name="connsiteX12" fmla="*/ 411892 w 1457502"/>
                <a:gd name="connsiteY12" fmla="*/ 304800 h 2389841"/>
                <a:gd name="connsiteX13" fmla="*/ 420130 w 1457502"/>
                <a:gd name="connsiteY13" fmla="*/ 329514 h 2389841"/>
                <a:gd name="connsiteX14" fmla="*/ 436605 w 1457502"/>
                <a:gd name="connsiteY14" fmla="*/ 354227 h 2389841"/>
                <a:gd name="connsiteX15" fmla="*/ 469557 w 1457502"/>
                <a:gd name="connsiteY15" fmla="*/ 428368 h 2389841"/>
                <a:gd name="connsiteX16" fmla="*/ 486032 w 1457502"/>
                <a:gd name="connsiteY16" fmla="*/ 477795 h 2389841"/>
                <a:gd name="connsiteX17" fmla="*/ 502508 w 1457502"/>
                <a:gd name="connsiteY17" fmla="*/ 650790 h 2389841"/>
                <a:gd name="connsiteX18" fmla="*/ 477794 w 1457502"/>
                <a:gd name="connsiteY18" fmla="*/ 757881 h 2389841"/>
                <a:gd name="connsiteX19" fmla="*/ 469557 w 1457502"/>
                <a:gd name="connsiteY19" fmla="*/ 782595 h 2389841"/>
                <a:gd name="connsiteX20" fmla="*/ 453081 w 1457502"/>
                <a:gd name="connsiteY20" fmla="*/ 807308 h 2389841"/>
                <a:gd name="connsiteX21" fmla="*/ 444843 w 1457502"/>
                <a:gd name="connsiteY21" fmla="*/ 832022 h 2389841"/>
                <a:gd name="connsiteX22" fmla="*/ 428367 w 1457502"/>
                <a:gd name="connsiteY22" fmla="*/ 856735 h 2389841"/>
                <a:gd name="connsiteX23" fmla="*/ 436605 w 1457502"/>
                <a:gd name="connsiteY23" fmla="*/ 963827 h 2389841"/>
                <a:gd name="connsiteX24" fmla="*/ 444843 w 1457502"/>
                <a:gd name="connsiteY24" fmla="*/ 1013254 h 2389841"/>
                <a:gd name="connsiteX25" fmla="*/ 477794 w 1457502"/>
                <a:gd name="connsiteY25" fmla="*/ 1087395 h 2389841"/>
                <a:gd name="connsiteX26" fmla="*/ 502508 w 1457502"/>
                <a:gd name="connsiteY26" fmla="*/ 1103871 h 2389841"/>
                <a:gd name="connsiteX27" fmla="*/ 535459 w 1457502"/>
                <a:gd name="connsiteY27" fmla="*/ 1136822 h 2389841"/>
                <a:gd name="connsiteX28" fmla="*/ 593124 w 1457502"/>
                <a:gd name="connsiteY28" fmla="*/ 1202725 h 2389841"/>
                <a:gd name="connsiteX29" fmla="*/ 609600 w 1457502"/>
                <a:gd name="connsiteY29" fmla="*/ 1252152 h 2389841"/>
                <a:gd name="connsiteX30" fmla="*/ 634313 w 1457502"/>
                <a:gd name="connsiteY30" fmla="*/ 1334530 h 2389841"/>
                <a:gd name="connsiteX31" fmla="*/ 650789 w 1457502"/>
                <a:gd name="connsiteY31" fmla="*/ 1383957 h 2389841"/>
                <a:gd name="connsiteX32" fmla="*/ 659027 w 1457502"/>
                <a:gd name="connsiteY32" fmla="*/ 1408671 h 2389841"/>
                <a:gd name="connsiteX33" fmla="*/ 667265 w 1457502"/>
                <a:gd name="connsiteY33" fmla="*/ 1474573 h 2389841"/>
                <a:gd name="connsiteX34" fmla="*/ 683740 w 1457502"/>
                <a:gd name="connsiteY34" fmla="*/ 1565190 h 2389841"/>
                <a:gd name="connsiteX35" fmla="*/ 691978 w 1457502"/>
                <a:gd name="connsiteY35" fmla="*/ 1614617 h 2389841"/>
                <a:gd name="connsiteX36" fmla="*/ 700216 w 1457502"/>
                <a:gd name="connsiteY36" fmla="*/ 1647568 h 2389841"/>
                <a:gd name="connsiteX37" fmla="*/ 708454 w 1457502"/>
                <a:gd name="connsiteY37" fmla="*/ 1705233 h 2389841"/>
                <a:gd name="connsiteX38" fmla="*/ 716692 w 1457502"/>
                <a:gd name="connsiteY38" fmla="*/ 1729946 h 2389841"/>
                <a:gd name="connsiteX39" fmla="*/ 733167 w 1457502"/>
                <a:gd name="connsiteY39" fmla="*/ 1795849 h 2389841"/>
                <a:gd name="connsiteX40" fmla="*/ 741405 w 1457502"/>
                <a:gd name="connsiteY40" fmla="*/ 1820562 h 2389841"/>
                <a:gd name="connsiteX41" fmla="*/ 766119 w 1457502"/>
                <a:gd name="connsiteY41" fmla="*/ 1902941 h 2389841"/>
                <a:gd name="connsiteX42" fmla="*/ 807308 w 1457502"/>
                <a:gd name="connsiteY42" fmla="*/ 1952368 h 2389841"/>
                <a:gd name="connsiteX43" fmla="*/ 832021 w 1457502"/>
                <a:gd name="connsiteY43" fmla="*/ 1968844 h 2389841"/>
                <a:gd name="connsiteX44" fmla="*/ 963827 w 1457502"/>
                <a:gd name="connsiteY44" fmla="*/ 1952368 h 2389841"/>
                <a:gd name="connsiteX45" fmla="*/ 1013254 w 1457502"/>
                <a:gd name="connsiteY45" fmla="*/ 1919417 h 2389841"/>
                <a:gd name="connsiteX46" fmla="*/ 1037967 w 1457502"/>
                <a:gd name="connsiteY46" fmla="*/ 1902941 h 2389841"/>
                <a:gd name="connsiteX47" fmla="*/ 1054443 w 1457502"/>
                <a:gd name="connsiteY47" fmla="*/ 1878227 h 2389841"/>
                <a:gd name="connsiteX48" fmla="*/ 1079157 w 1457502"/>
                <a:gd name="connsiteY48" fmla="*/ 1869990 h 2389841"/>
                <a:gd name="connsiteX49" fmla="*/ 1210962 w 1457502"/>
                <a:gd name="connsiteY49" fmla="*/ 1878227 h 2389841"/>
                <a:gd name="connsiteX50" fmla="*/ 1227438 w 1457502"/>
                <a:gd name="connsiteY50" fmla="*/ 1902941 h 2389841"/>
                <a:gd name="connsiteX51" fmla="*/ 1252151 w 1457502"/>
                <a:gd name="connsiteY51" fmla="*/ 1919417 h 2389841"/>
                <a:gd name="connsiteX52" fmla="*/ 1309816 w 1457502"/>
                <a:gd name="connsiteY52" fmla="*/ 1985319 h 2389841"/>
                <a:gd name="connsiteX53" fmla="*/ 1367481 w 1457502"/>
                <a:gd name="connsiteY53" fmla="*/ 2051222 h 2389841"/>
                <a:gd name="connsiteX54" fmla="*/ 1416908 w 1457502"/>
                <a:gd name="connsiteY54" fmla="*/ 2150076 h 2389841"/>
                <a:gd name="connsiteX55" fmla="*/ 1425146 w 1457502"/>
                <a:gd name="connsiteY55" fmla="*/ 2174790 h 2389841"/>
                <a:gd name="connsiteX56" fmla="*/ 1433384 w 1457502"/>
                <a:gd name="connsiteY56" fmla="*/ 2199503 h 2389841"/>
                <a:gd name="connsiteX57" fmla="*/ 1425146 w 1457502"/>
                <a:gd name="connsiteY57" fmla="*/ 2265406 h 2389841"/>
                <a:gd name="connsiteX58" fmla="*/ 1408670 w 1457502"/>
                <a:gd name="connsiteY58" fmla="*/ 2323071 h 2389841"/>
                <a:gd name="connsiteX59" fmla="*/ 1416908 w 1457502"/>
                <a:gd name="connsiteY59" fmla="*/ 2380735 h 2389841"/>
                <a:gd name="connsiteX60" fmla="*/ 1433384 w 1457502"/>
                <a:gd name="connsiteY60" fmla="*/ 2388973 h 2389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457502" h="2389841">
                  <a:moveTo>
                    <a:pt x="0" y="0"/>
                  </a:moveTo>
                  <a:cubicBezTo>
                    <a:pt x="15832" y="23749"/>
                    <a:pt x="24003" y="39505"/>
                    <a:pt x="49427" y="57665"/>
                  </a:cubicBezTo>
                  <a:cubicBezTo>
                    <a:pt x="56493" y="62712"/>
                    <a:pt x="65902" y="63157"/>
                    <a:pt x="74140" y="65903"/>
                  </a:cubicBezTo>
                  <a:cubicBezTo>
                    <a:pt x="82378" y="74141"/>
                    <a:pt x="89904" y="83159"/>
                    <a:pt x="98854" y="90617"/>
                  </a:cubicBezTo>
                  <a:cubicBezTo>
                    <a:pt x="106460" y="96955"/>
                    <a:pt x="116566" y="100091"/>
                    <a:pt x="123567" y="107092"/>
                  </a:cubicBezTo>
                  <a:cubicBezTo>
                    <a:pt x="146316" y="129841"/>
                    <a:pt x="133265" y="138524"/>
                    <a:pt x="164757" y="156519"/>
                  </a:cubicBezTo>
                  <a:cubicBezTo>
                    <a:pt x="174587" y="162136"/>
                    <a:pt x="186724" y="162011"/>
                    <a:pt x="197708" y="164757"/>
                  </a:cubicBezTo>
                  <a:cubicBezTo>
                    <a:pt x="214184" y="175741"/>
                    <a:pt x="228350" y="191446"/>
                    <a:pt x="247135" y="197708"/>
                  </a:cubicBezTo>
                  <a:cubicBezTo>
                    <a:pt x="263611" y="203200"/>
                    <a:pt x="282112" y="204551"/>
                    <a:pt x="296562" y="214184"/>
                  </a:cubicBezTo>
                  <a:cubicBezTo>
                    <a:pt x="328501" y="235477"/>
                    <a:pt x="311883" y="227529"/>
                    <a:pt x="345989" y="238898"/>
                  </a:cubicBezTo>
                  <a:cubicBezTo>
                    <a:pt x="354227" y="247136"/>
                    <a:pt x="363245" y="254661"/>
                    <a:pt x="370703" y="263611"/>
                  </a:cubicBezTo>
                  <a:cubicBezTo>
                    <a:pt x="377041" y="271217"/>
                    <a:pt x="380177" y="281324"/>
                    <a:pt x="387178" y="288325"/>
                  </a:cubicBezTo>
                  <a:cubicBezTo>
                    <a:pt x="394179" y="295326"/>
                    <a:pt x="403654" y="299308"/>
                    <a:pt x="411892" y="304800"/>
                  </a:cubicBezTo>
                  <a:cubicBezTo>
                    <a:pt x="414638" y="313038"/>
                    <a:pt x="416247" y="321747"/>
                    <a:pt x="420130" y="329514"/>
                  </a:cubicBezTo>
                  <a:cubicBezTo>
                    <a:pt x="424558" y="338369"/>
                    <a:pt x="432584" y="345180"/>
                    <a:pt x="436605" y="354227"/>
                  </a:cubicBezTo>
                  <a:cubicBezTo>
                    <a:pt x="475817" y="442454"/>
                    <a:pt x="432271" y="372439"/>
                    <a:pt x="469557" y="428368"/>
                  </a:cubicBezTo>
                  <a:cubicBezTo>
                    <a:pt x="475049" y="444844"/>
                    <a:pt x="483576" y="460603"/>
                    <a:pt x="486032" y="477795"/>
                  </a:cubicBezTo>
                  <a:cubicBezTo>
                    <a:pt x="499721" y="573614"/>
                    <a:pt x="492887" y="516093"/>
                    <a:pt x="502508" y="650790"/>
                  </a:cubicBezTo>
                  <a:cubicBezTo>
                    <a:pt x="491813" y="725653"/>
                    <a:pt x="500411" y="690028"/>
                    <a:pt x="477794" y="757881"/>
                  </a:cubicBezTo>
                  <a:cubicBezTo>
                    <a:pt x="475048" y="766119"/>
                    <a:pt x="474374" y="775370"/>
                    <a:pt x="469557" y="782595"/>
                  </a:cubicBezTo>
                  <a:lnTo>
                    <a:pt x="453081" y="807308"/>
                  </a:lnTo>
                  <a:cubicBezTo>
                    <a:pt x="450335" y="815546"/>
                    <a:pt x="448726" y="824255"/>
                    <a:pt x="444843" y="832022"/>
                  </a:cubicBezTo>
                  <a:cubicBezTo>
                    <a:pt x="440415" y="840877"/>
                    <a:pt x="428985" y="846854"/>
                    <a:pt x="428367" y="856735"/>
                  </a:cubicBezTo>
                  <a:cubicBezTo>
                    <a:pt x="426134" y="892468"/>
                    <a:pt x="432857" y="928221"/>
                    <a:pt x="436605" y="963827"/>
                  </a:cubicBezTo>
                  <a:cubicBezTo>
                    <a:pt x="438354" y="980438"/>
                    <a:pt x="440792" y="997050"/>
                    <a:pt x="444843" y="1013254"/>
                  </a:cubicBezTo>
                  <a:cubicBezTo>
                    <a:pt x="450280" y="1035002"/>
                    <a:pt x="459764" y="1069365"/>
                    <a:pt x="477794" y="1087395"/>
                  </a:cubicBezTo>
                  <a:cubicBezTo>
                    <a:pt x="484795" y="1094396"/>
                    <a:pt x="494270" y="1098379"/>
                    <a:pt x="502508" y="1103871"/>
                  </a:cubicBezTo>
                  <a:cubicBezTo>
                    <a:pt x="524476" y="1169772"/>
                    <a:pt x="491524" y="1092887"/>
                    <a:pt x="535459" y="1136822"/>
                  </a:cubicBezTo>
                  <a:cubicBezTo>
                    <a:pt x="631570" y="1232933"/>
                    <a:pt x="523102" y="1156042"/>
                    <a:pt x="593124" y="1202725"/>
                  </a:cubicBezTo>
                  <a:cubicBezTo>
                    <a:pt x="598616" y="1219201"/>
                    <a:pt x="605388" y="1235304"/>
                    <a:pt x="609600" y="1252152"/>
                  </a:cubicBezTo>
                  <a:cubicBezTo>
                    <a:pt x="622050" y="1301949"/>
                    <a:pt x="614259" y="1274365"/>
                    <a:pt x="634313" y="1334530"/>
                  </a:cubicBezTo>
                  <a:lnTo>
                    <a:pt x="650789" y="1383957"/>
                  </a:lnTo>
                  <a:lnTo>
                    <a:pt x="659027" y="1408671"/>
                  </a:lnTo>
                  <a:cubicBezTo>
                    <a:pt x="661773" y="1430638"/>
                    <a:pt x="664134" y="1452657"/>
                    <a:pt x="667265" y="1474573"/>
                  </a:cubicBezTo>
                  <a:cubicBezTo>
                    <a:pt x="675353" y="1531185"/>
                    <a:pt x="674283" y="1513176"/>
                    <a:pt x="683740" y="1565190"/>
                  </a:cubicBezTo>
                  <a:cubicBezTo>
                    <a:pt x="686728" y="1581624"/>
                    <a:pt x="688702" y="1598238"/>
                    <a:pt x="691978" y="1614617"/>
                  </a:cubicBezTo>
                  <a:cubicBezTo>
                    <a:pt x="694198" y="1625719"/>
                    <a:pt x="698191" y="1636429"/>
                    <a:pt x="700216" y="1647568"/>
                  </a:cubicBezTo>
                  <a:cubicBezTo>
                    <a:pt x="703689" y="1666672"/>
                    <a:pt x="704646" y="1686193"/>
                    <a:pt x="708454" y="1705233"/>
                  </a:cubicBezTo>
                  <a:cubicBezTo>
                    <a:pt x="710157" y="1713748"/>
                    <a:pt x="714407" y="1721569"/>
                    <a:pt x="716692" y="1729946"/>
                  </a:cubicBezTo>
                  <a:cubicBezTo>
                    <a:pt x="722650" y="1751792"/>
                    <a:pt x="726006" y="1774367"/>
                    <a:pt x="733167" y="1795849"/>
                  </a:cubicBezTo>
                  <a:cubicBezTo>
                    <a:pt x="735913" y="1804087"/>
                    <a:pt x="739019" y="1812213"/>
                    <a:pt x="741405" y="1820562"/>
                  </a:cubicBezTo>
                  <a:cubicBezTo>
                    <a:pt x="747162" y="1840710"/>
                    <a:pt x="756330" y="1888257"/>
                    <a:pt x="766119" y="1902941"/>
                  </a:cubicBezTo>
                  <a:cubicBezTo>
                    <a:pt x="782319" y="1927242"/>
                    <a:pt x="783521" y="1932545"/>
                    <a:pt x="807308" y="1952368"/>
                  </a:cubicBezTo>
                  <a:cubicBezTo>
                    <a:pt x="814914" y="1958706"/>
                    <a:pt x="823783" y="1963352"/>
                    <a:pt x="832021" y="1968844"/>
                  </a:cubicBezTo>
                  <a:cubicBezTo>
                    <a:pt x="835444" y="1968581"/>
                    <a:pt x="932391" y="1969832"/>
                    <a:pt x="963827" y="1952368"/>
                  </a:cubicBezTo>
                  <a:cubicBezTo>
                    <a:pt x="981136" y="1942752"/>
                    <a:pt x="996778" y="1930401"/>
                    <a:pt x="1013254" y="1919417"/>
                  </a:cubicBezTo>
                  <a:lnTo>
                    <a:pt x="1037967" y="1902941"/>
                  </a:lnTo>
                  <a:cubicBezTo>
                    <a:pt x="1043459" y="1894703"/>
                    <a:pt x="1046712" y="1884412"/>
                    <a:pt x="1054443" y="1878227"/>
                  </a:cubicBezTo>
                  <a:cubicBezTo>
                    <a:pt x="1061224" y="1872803"/>
                    <a:pt x="1070473" y="1869990"/>
                    <a:pt x="1079157" y="1869990"/>
                  </a:cubicBezTo>
                  <a:cubicBezTo>
                    <a:pt x="1123178" y="1869990"/>
                    <a:pt x="1167027" y="1875481"/>
                    <a:pt x="1210962" y="1878227"/>
                  </a:cubicBezTo>
                  <a:cubicBezTo>
                    <a:pt x="1216454" y="1886465"/>
                    <a:pt x="1220437" y="1895940"/>
                    <a:pt x="1227438" y="1902941"/>
                  </a:cubicBezTo>
                  <a:cubicBezTo>
                    <a:pt x="1234439" y="1909942"/>
                    <a:pt x="1245631" y="1911966"/>
                    <a:pt x="1252151" y="1919417"/>
                  </a:cubicBezTo>
                  <a:cubicBezTo>
                    <a:pt x="1319424" y="1996301"/>
                    <a:pt x="1254213" y="1948251"/>
                    <a:pt x="1309816" y="1985319"/>
                  </a:cubicBezTo>
                  <a:cubicBezTo>
                    <a:pt x="1348259" y="2042984"/>
                    <a:pt x="1326291" y="2023762"/>
                    <a:pt x="1367481" y="2051222"/>
                  </a:cubicBezTo>
                  <a:cubicBezTo>
                    <a:pt x="1410065" y="2115099"/>
                    <a:pt x="1394170" y="2081864"/>
                    <a:pt x="1416908" y="2150076"/>
                  </a:cubicBezTo>
                  <a:lnTo>
                    <a:pt x="1425146" y="2174790"/>
                  </a:lnTo>
                  <a:lnTo>
                    <a:pt x="1433384" y="2199503"/>
                  </a:lnTo>
                  <a:cubicBezTo>
                    <a:pt x="1430638" y="2221471"/>
                    <a:pt x="1428786" y="2243569"/>
                    <a:pt x="1425146" y="2265406"/>
                  </a:cubicBezTo>
                  <a:cubicBezTo>
                    <a:pt x="1421698" y="2286092"/>
                    <a:pt x="1415199" y="2303485"/>
                    <a:pt x="1408670" y="2323071"/>
                  </a:cubicBezTo>
                  <a:cubicBezTo>
                    <a:pt x="1411416" y="2342292"/>
                    <a:pt x="1408225" y="2363368"/>
                    <a:pt x="1416908" y="2380735"/>
                  </a:cubicBezTo>
                  <a:cubicBezTo>
                    <a:pt x="1421461" y="2389841"/>
                    <a:pt x="1457502" y="2388973"/>
                    <a:pt x="1433384" y="2388973"/>
                  </a:cubicBezTo>
                </a:path>
              </a:pathLst>
            </a:cu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sp>
          <p:nvSpPr>
            <p:cNvPr id="14" name="Freeform 13"/>
            <p:cNvSpPr/>
            <p:nvPr/>
          </p:nvSpPr>
          <p:spPr>
            <a:xfrm>
              <a:off x="5802106" y="3385751"/>
              <a:ext cx="1481846" cy="2174790"/>
            </a:xfrm>
            <a:custGeom>
              <a:avLst/>
              <a:gdLst>
                <a:gd name="connsiteX0" fmla="*/ 13808 w 1481846"/>
                <a:gd name="connsiteY0" fmla="*/ 0 h 2174790"/>
                <a:gd name="connsiteX1" fmla="*/ 13808 w 1481846"/>
                <a:gd name="connsiteY1" fmla="*/ 362465 h 2174790"/>
                <a:gd name="connsiteX2" fmla="*/ 22045 w 1481846"/>
                <a:gd name="connsiteY2" fmla="*/ 395417 h 2174790"/>
                <a:gd name="connsiteX3" fmla="*/ 54997 w 1481846"/>
                <a:gd name="connsiteY3" fmla="*/ 444844 h 2174790"/>
                <a:gd name="connsiteX4" fmla="*/ 71472 w 1481846"/>
                <a:gd name="connsiteY4" fmla="*/ 469557 h 2174790"/>
                <a:gd name="connsiteX5" fmla="*/ 87948 w 1481846"/>
                <a:gd name="connsiteY5" fmla="*/ 494271 h 2174790"/>
                <a:gd name="connsiteX6" fmla="*/ 129137 w 1481846"/>
                <a:gd name="connsiteY6" fmla="*/ 560173 h 2174790"/>
                <a:gd name="connsiteX7" fmla="*/ 186802 w 1481846"/>
                <a:gd name="connsiteY7" fmla="*/ 617838 h 2174790"/>
                <a:gd name="connsiteX8" fmla="*/ 227991 w 1481846"/>
                <a:gd name="connsiteY8" fmla="*/ 667265 h 2174790"/>
                <a:gd name="connsiteX9" fmla="*/ 244467 w 1481846"/>
                <a:gd name="connsiteY9" fmla="*/ 691979 h 2174790"/>
                <a:gd name="connsiteX10" fmla="*/ 244467 w 1481846"/>
                <a:gd name="connsiteY10" fmla="*/ 815546 h 2174790"/>
                <a:gd name="connsiteX11" fmla="*/ 318608 w 1481846"/>
                <a:gd name="connsiteY11" fmla="*/ 848498 h 2174790"/>
                <a:gd name="connsiteX12" fmla="*/ 376272 w 1481846"/>
                <a:gd name="connsiteY12" fmla="*/ 864973 h 2174790"/>
                <a:gd name="connsiteX13" fmla="*/ 425699 w 1481846"/>
                <a:gd name="connsiteY13" fmla="*/ 881449 h 2174790"/>
                <a:gd name="connsiteX14" fmla="*/ 450413 w 1481846"/>
                <a:gd name="connsiteY14" fmla="*/ 889687 h 2174790"/>
                <a:gd name="connsiteX15" fmla="*/ 508078 w 1481846"/>
                <a:gd name="connsiteY15" fmla="*/ 906163 h 2174790"/>
                <a:gd name="connsiteX16" fmla="*/ 549267 w 1481846"/>
                <a:gd name="connsiteY16" fmla="*/ 955590 h 2174790"/>
                <a:gd name="connsiteX17" fmla="*/ 557505 w 1481846"/>
                <a:gd name="connsiteY17" fmla="*/ 980303 h 2174790"/>
                <a:gd name="connsiteX18" fmla="*/ 582218 w 1481846"/>
                <a:gd name="connsiteY18" fmla="*/ 1029730 h 2174790"/>
                <a:gd name="connsiteX19" fmla="*/ 590456 w 1481846"/>
                <a:gd name="connsiteY19" fmla="*/ 1087395 h 2174790"/>
                <a:gd name="connsiteX20" fmla="*/ 598694 w 1481846"/>
                <a:gd name="connsiteY20" fmla="*/ 1120346 h 2174790"/>
                <a:gd name="connsiteX21" fmla="*/ 623408 w 1481846"/>
                <a:gd name="connsiteY21" fmla="*/ 1367481 h 2174790"/>
                <a:gd name="connsiteX22" fmla="*/ 639883 w 1481846"/>
                <a:gd name="connsiteY22" fmla="*/ 1416908 h 2174790"/>
                <a:gd name="connsiteX23" fmla="*/ 664597 w 1481846"/>
                <a:gd name="connsiteY23" fmla="*/ 1466335 h 2174790"/>
                <a:gd name="connsiteX24" fmla="*/ 689310 w 1481846"/>
                <a:gd name="connsiteY24" fmla="*/ 1482811 h 2174790"/>
                <a:gd name="connsiteX25" fmla="*/ 771689 w 1481846"/>
                <a:gd name="connsiteY25" fmla="*/ 1458098 h 2174790"/>
                <a:gd name="connsiteX26" fmla="*/ 779926 w 1481846"/>
                <a:gd name="connsiteY26" fmla="*/ 1433384 h 2174790"/>
                <a:gd name="connsiteX27" fmla="*/ 878780 w 1481846"/>
                <a:gd name="connsiteY27" fmla="*/ 1482811 h 2174790"/>
                <a:gd name="connsiteX28" fmla="*/ 903494 w 1481846"/>
                <a:gd name="connsiteY28" fmla="*/ 1499287 h 2174790"/>
                <a:gd name="connsiteX29" fmla="*/ 944683 w 1481846"/>
                <a:gd name="connsiteY29" fmla="*/ 1565190 h 2174790"/>
                <a:gd name="connsiteX30" fmla="*/ 977635 w 1481846"/>
                <a:gd name="connsiteY30" fmla="*/ 1639330 h 2174790"/>
                <a:gd name="connsiteX31" fmla="*/ 985872 w 1481846"/>
                <a:gd name="connsiteY31" fmla="*/ 1664044 h 2174790"/>
                <a:gd name="connsiteX32" fmla="*/ 1018824 w 1481846"/>
                <a:gd name="connsiteY32" fmla="*/ 1713471 h 2174790"/>
                <a:gd name="connsiteX33" fmla="*/ 1051775 w 1481846"/>
                <a:gd name="connsiteY33" fmla="*/ 1721708 h 2174790"/>
                <a:gd name="connsiteX34" fmla="*/ 1076489 w 1481846"/>
                <a:gd name="connsiteY34" fmla="*/ 1729946 h 2174790"/>
                <a:gd name="connsiteX35" fmla="*/ 1134153 w 1481846"/>
                <a:gd name="connsiteY35" fmla="*/ 1804087 h 2174790"/>
                <a:gd name="connsiteX36" fmla="*/ 1158867 w 1481846"/>
                <a:gd name="connsiteY36" fmla="*/ 1886465 h 2174790"/>
                <a:gd name="connsiteX37" fmla="*/ 1183580 w 1481846"/>
                <a:gd name="connsiteY37" fmla="*/ 1902941 h 2174790"/>
                <a:gd name="connsiteX38" fmla="*/ 1265959 w 1481846"/>
                <a:gd name="connsiteY38" fmla="*/ 1927654 h 2174790"/>
                <a:gd name="connsiteX39" fmla="*/ 1290672 w 1481846"/>
                <a:gd name="connsiteY39" fmla="*/ 1935892 h 2174790"/>
                <a:gd name="connsiteX40" fmla="*/ 1340099 w 1481846"/>
                <a:gd name="connsiteY40" fmla="*/ 1960606 h 2174790"/>
                <a:gd name="connsiteX41" fmla="*/ 1373051 w 1481846"/>
                <a:gd name="connsiteY41" fmla="*/ 2010033 h 2174790"/>
                <a:gd name="connsiteX42" fmla="*/ 1389526 w 1481846"/>
                <a:gd name="connsiteY42" fmla="*/ 2034746 h 2174790"/>
                <a:gd name="connsiteX43" fmla="*/ 1414240 w 1481846"/>
                <a:gd name="connsiteY43" fmla="*/ 2042984 h 2174790"/>
                <a:gd name="connsiteX44" fmla="*/ 1430716 w 1481846"/>
                <a:gd name="connsiteY44" fmla="*/ 2067698 h 2174790"/>
                <a:gd name="connsiteX45" fmla="*/ 1455429 w 1481846"/>
                <a:gd name="connsiteY45" fmla="*/ 2084173 h 2174790"/>
                <a:gd name="connsiteX46" fmla="*/ 1480143 w 1481846"/>
                <a:gd name="connsiteY46" fmla="*/ 2133600 h 2174790"/>
                <a:gd name="connsiteX47" fmla="*/ 1480143 w 1481846"/>
                <a:gd name="connsiteY47" fmla="*/ 2174790 h 2174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481846" h="2174790">
                  <a:moveTo>
                    <a:pt x="13808" y="0"/>
                  </a:moveTo>
                  <a:cubicBezTo>
                    <a:pt x="5648" y="179514"/>
                    <a:pt x="0" y="182952"/>
                    <a:pt x="13808" y="362465"/>
                  </a:cubicBezTo>
                  <a:cubicBezTo>
                    <a:pt x="14676" y="373754"/>
                    <a:pt x="16982" y="385290"/>
                    <a:pt x="22045" y="395417"/>
                  </a:cubicBezTo>
                  <a:cubicBezTo>
                    <a:pt x="30900" y="413128"/>
                    <a:pt x="44013" y="428368"/>
                    <a:pt x="54997" y="444844"/>
                  </a:cubicBezTo>
                  <a:lnTo>
                    <a:pt x="71472" y="469557"/>
                  </a:lnTo>
                  <a:cubicBezTo>
                    <a:pt x="76964" y="477795"/>
                    <a:pt x="84817" y="484878"/>
                    <a:pt x="87948" y="494271"/>
                  </a:cubicBezTo>
                  <a:cubicBezTo>
                    <a:pt x="107555" y="553090"/>
                    <a:pt x="89974" y="534065"/>
                    <a:pt x="129137" y="560173"/>
                  </a:cubicBezTo>
                  <a:cubicBezTo>
                    <a:pt x="166906" y="616825"/>
                    <a:pt x="143304" y="603338"/>
                    <a:pt x="186802" y="617838"/>
                  </a:cubicBezTo>
                  <a:cubicBezTo>
                    <a:pt x="227709" y="679199"/>
                    <a:pt x="175134" y="603836"/>
                    <a:pt x="227991" y="667265"/>
                  </a:cubicBezTo>
                  <a:cubicBezTo>
                    <a:pt x="234329" y="674871"/>
                    <a:pt x="238975" y="683741"/>
                    <a:pt x="244467" y="691979"/>
                  </a:cubicBezTo>
                  <a:cubicBezTo>
                    <a:pt x="239827" y="729094"/>
                    <a:pt x="227830" y="778111"/>
                    <a:pt x="244467" y="815546"/>
                  </a:cubicBezTo>
                  <a:cubicBezTo>
                    <a:pt x="251278" y="830872"/>
                    <a:pt x="316538" y="847808"/>
                    <a:pt x="318608" y="848498"/>
                  </a:cubicBezTo>
                  <a:cubicBezTo>
                    <a:pt x="401664" y="876183"/>
                    <a:pt x="272830" y="833940"/>
                    <a:pt x="376272" y="864973"/>
                  </a:cubicBezTo>
                  <a:cubicBezTo>
                    <a:pt x="392906" y="869963"/>
                    <a:pt x="409223" y="875957"/>
                    <a:pt x="425699" y="881449"/>
                  </a:cubicBezTo>
                  <a:cubicBezTo>
                    <a:pt x="433937" y="884195"/>
                    <a:pt x="441989" y="887581"/>
                    <a:pt x="450413" y="889687"/>
                  </a:cubicBezTo>
                  <a:cubicBezTo>
                    <a:pt x="491788" y="900031"/>
                    <a:pt x="472623" y="894345"/>
                    <a:pt x="508078" y="906163"/>
                  </a:cubicBezTo>
                  <a:cubicBezTo>
                    <a:pt x="526297" y="924382"/>
                    <a:pt x="537797" y="932651"/>
                    <a:pt x="549267" y="955590"/>
                  </a:cubicBezTo>
                  <a:cubicBezTo>
                    <a:pt x="553150" y="963357"/>
                    <a:pt x="553622" y="972536"/>
                    <a:pt x="557505" y="980303"/>
                  </a:cubicBezTo>
                  <a:cubicBezTo>
                    <a:pt x="589443" y="1044180"/>
                    <a:pt x="561512" y="967614"/>
                    <a:pt x="582218" y="1029730"/>
                  </a:cubicBezTo>
                  <a:cubicBezTo>
                    <a:pt x="584964" y="1048952"/>
                    <a:pt x="586983" y="1068291"/>
                    <a:pt x="590456" y="1087395"/>
                  </a:cubicBezTo>
                  <a:cubicBezTo>
                    <a:pt x="592481" y="1098534"/>
                    <a:pt x="597887" y="1109053"/>
                    <a:pt x="598694" y="1120346"/>
                  </a:cubicBezTo>
                  <a:cubicBezTo>
                    <a:pt x="615803" y="1359872"/>
                    <a:pt x="583928" y="1249037"/>
                    <a:pt x="623408" y="1367481"/>
                  </a:cubicBezTo>
                  <a:lnTo>
                    <a:pt x="639883" y="1416908"/>
                  </a:lnTo>
                  <a:cubicBezTo>
                    <a:pt x="646584" y="1437010"/>
                    <a:pt x="648626" y="1450364"/>
                    <a:pt x="664597" y="1466335"/>
                  </a:cubicBezTo>
                  <a:cubicBezTo>
                    <a:pt x="671598" y="1473336"/>
                    <a:pt x="681072" y="1477319"/>
                    <a:pt x="689310" y="1482811"/>
                  </a:cubicBezTo>
                  <a:cubicBezTo>
                    <a:pt x="714542" y="1479206"/>
                    <a:pt x="752354" y="1482267"/>
                    <a:pt x="771689" y="1458098"/>
                  </a:cubicBezTo>
                  <a:cubicBezTo>
                    <a:pt x="777114" y="1451317"/>
                    <a:pt x="777180" y="1441622"/>
                    <a:pt x="779926" y="1433384"/>
                  </a:cubicBezTo>
                  <a:cubicBezTo>
                    <a:pt x="848138" y="1456122"/>
                    <a:pt x="814903" y="1440227"/>
                    <a:pt x="878780" y="1482811"/>
                  </a:cubicBezTo>
                  <a:lnTo>
                    <a:pt x="903494" y="1499287"/>
                  </a:lnTo>
                  <a:cubicBezTo>
                    <a:pt x="923101" y="1558106"/>
                    <a:pt x="905520" y="1539080"/>
                    <a:pt x="944683" y="1565190"/>
                  </a:cubicBezTo>
                  <a:cubicBezTo>
                    <a:pt x="970792" y="1604351"/>
                    <a:pt x="958030" y="1580513"/>
                    <a:pt x="977635" y="1639330"/>
                  </a:cubicBezTo>
                  <a:lnTo>
                    <a:pt x="985872" y="1664044"/>
                  </a:lnTo>
                  <a:cubicBezTo>
                    <a:pt x="993735" y="1687634"/>
                    <a:pt x="993416" y="1698952"/>
                    <a:pt x="1018824" y="1713471"/>
                  </a:cubicBezTo>
                  <a:cubicBezTo>
                    <a:pt x="1028654" y="1719088"/>
                    <a:pt x="1040889" y="1718598"/>
                    <a:pt x="1051775" y="1721708"/>
                  </a:cubicBezTo>
                  <a:cubicBezTo>
                    <a:pt x="1060125" y="1724093"/>
                    <a:pt x="1068251" y="1727200"/>
                    <a:pt x="1076489" y="1729946"/>
                  </a:cubicBezTo>
                  <a:cubicBezTo>
                    <a:pt x="1132056" y="1785513"/>
                    <a:pt x="1118549" y="1757268"/>
                    <a:pt x="1134153" y="1804087"/>
                  </a:cubicBezTo>
                  <a:cubicBezTo>
                    <a:pt x="1139339" y="1840386"/>
                    <a:pt x="1133891" y="1861489"/>
                    <a:pt x="1158867" y="1886465"/>
                  </a:cubicBezTo>
                  <a:cubicBezTo>
                    <a:pt x="1165868" y="1893466"/>
                    <a:pt x="1174533" y="1898920"/>
                    <a:pt x="1183580" y="1902941"/>
                  </a:cubicBezTo>
                  <a:cubicBezTo>
                    <a:pt x="1218826" y="1918606"/>
                    <a:pt x="1232406" y="1918068"/>
                    <a:pt x="1265959" y="1927654"/>
                  </a:cubicBezTo>
                  <a:cubicBezTo>
                    <a:pt x="1274308" y="1930039"/>
                    <a:pt x="1282905" y="1932009"/>
                    <a:pt x="1290672" y="1935892"/>
                  </a:cubicBezTo>
                  <a:cubicBezTo>
                    <a:pt x="1354549" y="1967831"/>
                    <a:pt x="1277983" y="1939900"/>
                    <a:pt x="1340099" y="1960606"/>
                  </a:cubicBezTo>
                  <a:lnTo>
                    <a:pt x="1373051" y="2010033"/>
                  </a:lnTo>
                  <a:cubicBezTo>
                    <a:pt x="1378543" y="2018271"/>
                    <a:pt x="1380134" y="2031615"/>
                    <a:pt x="1389526" y="2034746"/>
                  </a:cubicBezTo>
                  <a:lnTo>
                    <a:pt x="1414240" y="2042984"/>
                  </a:lnTo>
                  <a:cubicBezTo>
                    <a:pt x="1419732" y="2051222"/>
                    <a:pt x="1423715" y="2060697"/>
                    <a:pt x="1430716" y="2067698"/>
                  </a:cubicBezTo>
                  <a:cubicBezTo>
                    <a:pt x="1437717" y="2074699"/>
                    <a:pt x="1448428" y="2077172"/>
                    <a:pt x="1455429" y="2084173"/>
                  </a:cubicBezTo>
                  <a:cubicBezTo>
                    <a:pt x="1465941" y="2094685"/>
                    <a:pt x="1478229" y="2118286"/>
                    <a:pt x="1480143" y="2133600"/>
                  </a:cubicBezTo>
                  <a:cubicBezTo>
                    <a:pt x="1481846" y="2147224"/>
                    <a:pt x="1480143" y="2161060"/>
                    <a:pt x="1480143" y="2174790"/>
                  </a:cubicBezTo>
                </a:path>
              </a:pathLst>
            </a:cu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sp>
          <p:nvSpPr>
            <p:cNvPr id="16" name="TextBox 15"/>
            <p:cNvSpPr txBox="1"/>
            <p:nvPr/>
          </p:nvSpPr>
          <p:spPr>
            <a:xfrm>
              <a:off x="7391400" y="4114800"/>
              <a:ext cx="1143000" cy="276999"/>
            </a:xfrm>
            <a:prstGeom prst="rect">
              <a:avLst/>
            </a:prstGeom>
            <a:noFill/>
          </p:spPr>
          <p:txBody>
            <a:bodyPr wrap="square" rtlCol="0">
              <a:spAutoFit/>
            </a:bodyPr>
            <a:lstStyle/>
            <a:p>
              <a:r>
                <a:rPr lang="en-US" sz="1200" dirty="0" smtClean="0"/>
                <a:t>inner</a:t>
              </a:r>
              <a:endParaRPr lang="en-US" sz="1200" dirty="0"/>
            </a:p>
          </p:txBody>
        </p:sp>
        <p:sp>
          <p:nvSpPr>
            <p:cNvPr id="17" name="TextBox 16"/>
            <p:cNvSpPr txBox="1"/>
            <p:nvPr/>
          </p:nvSpPr>
          <p:spPr>
            <a:xfrm>
              <a:off x="6858000" y="4419600"/>
              <a:ext cx="914400" cy="276999"/>
            </a:xfrm>
            <a:prstGeom prst="rect">
              <a:avLst/>
            </a:prstGeom>
            <a:noFill/>
          </p:spPr>
          <p:txBody>
            <a:bodyPr wrap="square" rtlCol="0">
              <a:spAutoFit/>
            </a:bodyPr>
            <a:lstStyle/>
            <a:p>
              <a:r>
                <a:rPr lang="en-US" sz="1200" dirty="0" smtClean="0"/>
                <a:t>middle</a:t>
              </a:r>
              <a:endParaRPr lang="en-US" sz="1200" dirty="0"/>
            </a:p>
          </p:txBody>
        </p:sp>
        <p:sp>
          <p:nvSpPr>
            <p:cNvPr id="18" name="TextBox 17"/>
            <p:cNvSpPr txBox="1"/>
            <p:nvPr/>
          </p:nvSpPr>
          <p:spPr>
            <a:xfrm>
              <a:off x="5943600" y="3657600"/>
              <a:ext cx="685800" cy="276999"/>
            </a:xfrm>
            <a:prstGeom prst="rect">
              <a:avLst/>
            </a:prstGeom>
            <a:noFill/>
          </p:spPr>
          <p:txBody>
            <a:bodyPr wrap="square" rtlCol="0">
              <a:spAutoFit/>
            </a:bodyPr>
            <a:lstStyle/>
            <a:p>
              <a:r>
                <a:rPr lang="en-US" sz="1200" dirty="0" smtClean="0"/>
                <a:t>outer</a:t>
              </a:r>
              <a:endParaRPr lang="en-US" sz="1200" dirty="0"/>
            </a:p>
          </p:txBody>
        </p:sp>
      </p:grpSp>
      <p:grpSp>
        <p:nvGrpSpPr>
          <p:cNvPr id="4" name="Group 21"/>
          <p:cNvGrpSpPr/>
          <p:nvPr/>
        </p:nvGrpSpPr>
        <p:grpSpPr>
          <a:xfrm>
            <a:off x="5791200" y="1219200"/>
            <a:ext cx="2663732" cy="3562862"/>
            <a:chOff x="1828800" y="1143000"/>
            <a:chExt cx="2663732" cy="3562862"/>
          </a:xfrm>
        </p:grpSpPr>
        <p:grpSp>
          <p:nvGrpSpPr>
            <p:cNvPr id="9" name="Group 8"/>
            <p:cNvGrpSpPr/>
            <p:nvPr/>
          </p:nvGrpSpPr>
          <p:grpSpPr>
            <a:xfrm>
              <a:off x="1828800" y="1143000"/>
              <a:ext cx="2663732" cy="3562862"/>
              <a:chOff x="5791200" y="1219200"/>
              <a:chExt cx="2663732" cy="3562862"/>
            </a:xfrm>
          </p:grpSpPr>
          <p:sp>
            <p:nvSpPr>
              <p:cNvPr id="8" name="Isosceles Triangle 7"/>
              <p:cNvSpPr/>
              <p:nvPr/>
            </p:nvSpPr>
            <p:spPr>
              <a:xfrm rot="10800000">
                <a:off x="6096000" y="1219200"/>
                <a:ext cx="1981200" cy="1295400"/>
              </a:xfrm>
              <a:prstGeom prst="triangle">
                <a:avLst/>
              </a:prstGeom>
              <a:solidFill>
                <a:schemeClr val="bg1"/>
              </a:solidFill>
              <a:ln>
                <a:noFill/>
              </a:ln>
              <a:effectLst>
                <a:glow rad="101600">
                  <a:schemeClr val="bg1">
                    <a:alpha val="60000"/>
                  </a:schemeClr>
                </a:glo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bering_ice_test.png"/>
              <p:cNvPicPr>
                <a:picLocks noChangeAspect="1"/>
              </p:cNvPicPr>
              <p:nvPr/>
            </p:nvPicPr>
            <p:blipFill>
              <a:blip r:embed="rId4" cstate="print"/>
              <a:stretch>
                <a:fillRect/>
              </a:stretch>
            </p:blipFill>
            <p:spPr>
              <a:xfrm>
                <a:off x="5791200" y="1752600"/>
                <a:ext cx="2663732" cy="3029462"/>
              </a:xfrm>
              <a:prstGeom prst="rect">
                <a:avLst/>
              </a:prstGeom>
              <a:effectLst>
                <a:glow rad="101600">
                  <a:schemeClr val="bg1">
                    <a:alpha val="60000"/>
                  </a:schemeClr>
                </a:glow>
                <a:softEdge rad="31750"/>
              </a:effectLst>
            </p:spPr>
          </p:pic>
        </p:grpSp>
        <p:sp>
          <p:nvSpPr>
            <p:cNvPr id="20" name="TextBox 19"/>
            <p:cNvSpPr txBox="1"/>
            <p:nvPr/>
          </p:nvSpPr>
          <p:spPr>
            <a:xfrm>
              <a:off x="2362200" y="3352800"/>
              <a:ext cx="1371600" cy="646331"/>
            </a:xfrm>
            <a:prstGeom prst="rect">
              <a:avLst/>
            </a:prstGeom>
            <a:noFill/>
          </p:spPr>
          <p:txBody>
            <a:bodyPr wrap="square" rtlCol="0">
              <a:spAutoFit/>
            </a:bodyPr>
            <a:lstStyle/>
            <a:p>
              <a:r>
                <a:rPr lang="en-US" dirty="0" smtClean="0"/>
                <a:t>Seasonal</a:t>
              </a:r>
            </a:p>
            <a:p>
              <a:r>
                <a:rPr lang="en-US" dirty="0" smtClean="0"/>
                <a:t>Sea Ice</a:t>
              </a:r>
              <a:endParaRPr lang="en-US" dirty="0"/>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1000"/>
                                        <p:tgtEl>
                                          <p:spTgt spid="3"/>
                                        </p:tgtEl>
                                      </p:cBhvr>
                                    </p:animEffect>
                                    <p:set>
                                      <p:cBhvr>
                                        <p:cTn id="12" dur="1" fill="hold">
                                          <p:stCondLst>
                                            <p:cond delay="999"/>
                                          </p:stCondLst>
                                        </p:cTn>
                                        <p:tgtEl>
                                          <p:spTgt spid="3"/>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Title 1"/>
          <p:cNvSpPr>
            <a:spLocks noGrp="1"/>
          </p:cNvSpPr>
          <p:nvPr>
            <p:ph type="title"/>
          </p:nvPr>
        </p:nvSpPr>
        <p:spPr>
          <a:xfrm>
            <a:off x="533400" y="0"/>
            <a:ext cx="8229600" cy="914400"/>
          </a:xfrm>
        </p:spPr>
        <p:txBody>
          <a:bodyPr/>
          <a:lstStyle/>
          <a:p>
            <a:r>
              <a:rPr lang="en-US" dirty="0" smtClean="0"/>
              <a:t>1D Potential Energy Balance</a:t>
            </a:r>
          </a:p>
        </p:txBody>
      </p:sp>
      <p:graphicFrame>
        <p:nvGraphicFramePr>
          <p:cNvPr id="3074" name="Content Placeholder 3"/>
          <p:cNvGraphicFramePr>
            <a:graphicFrameLocks noChangeAspect="1"/>
          </p:cNvGraphicFramePr>
          <p:nvPr>
            <p:ph idx="1"/>
          </p:nvPr>
        </p:nvGraphicFramePr>
        <p:xfrm>
          <a:off x="1712913" y="762000"/>
          <a:ext cx="5868987" cy="1749425"/>
        </p:xfrm>
        <a:graphic>
          <a:graphicData uri="http://schemas.openxmlformats.org/presentationml/2006/ole">
            <p:oleObj spid="_x0000_s1026" name="Equation" r:id="rId3" imgW="1320480" imgH="393480" progId="Equation.3">
              <p:embed/>
            </p:oleObj>
          </a:graphicData>
        </a:graphic>
      </p:graphicFrame>
      <p:grpSp>
        <p:nvGrpSpPr>
          <p:cNvPr id="8" name="Group 7"/>
          <p:cNvGrpSpPr/>
          <p:nvPr/>
        </p:nvGrpSpPr>
        <p:grpSpPr>
          <a:xfrm>
            <a:off x="838200" y="1981200"/>
            <a:ext cx="7997824" cy="2698750"/>
            <a:chOff x="801688" y="3200400"/>
            <a:chExt cx="7997824" cy="2698750"/>
          </a:xfrm>
        </p:grpSpPr>
        <p:sp>
          <p:nvSpPr>
            <p:cNvPr id="3079" name="TextBox 4"/>
            <p:cNvSpPr txBox="1">
              <a:spLocks noChangeArrowheads="1"/>
            </p:cNvSpPr>
            <p:nvPr/>
          </p:nvSpPr>
          <p:spPr bwMode="auto">
            <a:xfrm>
              <a:off x="914400" y="3200400"/>
              <a:ext cx="7885112" cy="2676525"/>
            </a:xfrm>
            <a:prstGeom prst="rect">
              <a:avLst/>
            </a:prstGeom>
            <a:noFill/>
            <a:ln w="9525">
              <a:noFill/>
              <a:miter lim="800000"/>
              <a:headEnd/>
              <a:tailEnd/>
            </a:ln>
          </p:spPr>
          <p:txBody>
            <a:bodyPr>
              <a:spAutoFit/>
            </a:bodyPr>
            <a:lstStyle/>
            <a:p>
              <a:r>
                <a:rPr lang="en-US" sz="2400" dirty="0"/>
                <a:t/>
              </a:r>
              <a:br>
                <a:rPr lang="en-US" sz="2400" dirty="0"/>
              </a:br>
              <a:endParaRPr lang="en-US" sz="2400" dirty="0"/>
            </a:p>
            <a:p>
              <a:r>
                <a:rPr lang="en-US" sz="2400" i="1" dirty="0"/>
                <a:t>   </a:t>
              </a:r>
              <a:r>
                <a:rPr lang="en-US" sz="2400" dirty="0"/>
                <a:t>   = rate of heat input (NCEP)</a:t>
              </a:r>
              <a:br>
                <a:rPr lang="en-US" sz="2400" dirty="0"/>
              </a:br>
              <a:endParaRPr lang="en-US" sz="2400" dirty="0"/>
            </a:p>
            <a:p>
              <a:r>
                <a:rPr lang="en-US" sz="2400" i="1" dirty="0"/>
                <a:t>     </a:t>
              </a:r>
              <a:r>
                <a:rPr lang="en-US" sz="2400" dirty="0"/>
                <a:t> = tidal current speed near bottom (M2 data)</a:t>
              </a:r>
              <a:br>
                <a:rPr lang="en-US" sz="2400" dirty="0"/>
              </a:br>
              <a:endParaRPr lang="en-US" sz="2400" dirty="0"/>
            </a:p>
            <a:p>
              <a:r>
                <a:rPr lang="en-US" sz="2400" i="1" dirty="0"/>
                <a:t>    </a:t>
              </a:r>
              <a:r>
                <a:rPr lang="en-US" sz="2400" dirty="0"/>
                <a:t>  = wind speed (NCEP)</a:t>
              </a:r>
            </a:p>
          </p:txBody>
        </p:sp>
        <p:graphicFrame>
          <p:nvGraphicFramePr>
            <p:cNvPr id="3075" name="Object 3"/>
            <p:cNvGraphicFramePr>
              <a:graphicFrameLocks noChangeAspect="1"/>
            </p:cNvGraphicFramePr>
            <p:nvPr/>
          </p:nvGraphicFramePr>
          <p:xfrm>
            <a:off x="831850" y="4467225"/>
            <a:ext cx="546100" cy="755650"/>
          </p:xfrm>
          <a:graphic>
            <a:graphicData uri="http://schemas.openxmlformats.org/presentationml/2006/ole">
              <p:oleObj spid="_x0000_s1027" name="Equation" r:id="rId4" imgW="164880" imgH="228600" progId="Equation.3">
                <p:embed/>
              </p:oleObj>
            </a:graphicData>
          </a:graphic>
        </p:graphicFrame>
        <p:graphicFrame>
          <p:nvGraphicFramePr>
            <p:cNvPr id="3076" name="Object 4"/>
            <p:cNvGraphicFramePr>
              <a:graphicFrameLocks noChangeAspect="1"/>
            </p:cNvGraphicFramePr>
            <p:nvPr/>
          </p:nvGraphicFramePr>
          <p:xfrm>
            <a:off x="896938" y="3873500"/>
            <a:ext cx="492125" cy="655638"/>
          </p:xfrm>
          <a:graphic>
            <a:graphicData uri="http://schemas.openxmlformats.org/presentationml/2006/ole">
              <p:oleObj spid="_x0000_s1028" name="Equation" r:id="rId5" imgW="152280" imgH="203040" progId="Equation.3">
                <p:embed/>
              </p:oleObj>
            </a:graphicData>
          </a:graphic>
        </p:graphicFrame>
        <p:graphicFrame>
          <p:nvGraphicFramePr>
            <p:cNvPr id="3077" name="Object 5"/>
            <p:cNvGraphicFramePr>
              <a:graphicFrameLocks noChangeAspect="1"/>
            </p:cNvGraphicFramePr>
            <p:nvPr/>
          </p:nvGraphicFramePr>
          <p:xfrm>
            <a:off x="801688" y="5346700"/>
            <a:ext cx="552450" cy="552450"/>
          </p:xfrm>
          <a:graphic>
            <a:graphicData uri="http://schemas.openxmlformats.org/presentationml/2006/ole">
              <p:oleObj spid="_x0000_s1029" name="Equation" r:id="rId6" imgW="177480" imgH="177480" progId="Equation.3">
                <p:embed/>
              </p:oleObj>
            </a:graphicData>
          </a:graphic>
        </p:graphicFrame>
      </p:grpSp>
      <p:sp>
        <p:nvSpPr>
          <p:cNvPr id="9" name="TextBox 8"/>
          <p:cNvSpPr txBox="1"/>
          <p:nvPr/>
        </p:nvSpPr>
        <p:spPr>
          <a:xfrm>
            <a:off x="659566" y="5029200"/>
            <a:ext cx="8259582" cy="1661993"/>
          </a:xfrm>
          <a:prstGeom prst="rect">
            <a:avLst/>
          </a:prstGeom>
          <a:noFill/>
        </p:spPr>
        <p:txBody>
          <a:bodyPr wrap="square" rtlCol="0">
            <a:spAutoFit/>
          </a:bodyPr>
          <a:lstStyle/>
          <a:p>
            <a:r>
              <a:rPr lang="en-US" sz="2800" dirty="0" smtClean="0"/>
              <a:t>Multiple regression analysis of 2005 data indicates that during the spring,</a:t>
            </a:r>
            <a:r>
              <a:rPr lang="en-US" sz="2800" dirty="0"/>
              <a:t> </a:t>
            </a:r>
            <a:r>
              <a:rPr lang="en-US" sz="2800" dirty="0" smtClean="0"/>
              <a:t>heating, tidal currents, and winds are all important in predicting changes in stratification</a:t>
            </a:r>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252803" y="710784"/>
            <a:ext cx="3429000" cy="3139321"/>
          </a:xfrm>
          <a:prstGeom prst="rect">
            <a:avLst/>
          </a:prstGeom>
          <a:noFill/>
        </p:spPr>
        <p:txBody>
          <a:bodyPr wrap="square" rtlCol="0">
            <a:spAutoFit/>
          </a:bodyPr>
          <a:lstStyle/>
          <a:p>
            <a:r>
              <a:rPr lang="en-US" dirty="0" smtClean="0"/>
              <a:t>Interannual variability in summer stratification</a:t>
            </a:r>
          </a:p>
          <a:p>
            <a:pPr>
              <a:buFont typeface="Arial" pitchFamily="34" charset="0"/>
              <a:buChar char="•"/>
            </a:pPr>
            <a:r>
              <a:rPr lang="en-US" dirty="0" smtClean="0"/>
              <a:t>Correlations with heat flux, winds, tides not significant </a:t>
            </a:r>
            <a:br>
              <a:rPr lang="en-US" dirty="0" smtClean="0"/>
            </a:br>
            <a:endParaRPr lang="en-US" dirty="0" smtClean="0"/>
          </a:p>
          <a:p>
            <a:pPr>
              <a:buFont typeface="Arial" pitchFamily="34" charset="0"/>
              <a:buChar char="•"/>
            </a:pPr>
            <a:r>
              <a:rPr lang="en-US" dirty="0" smtClean="0"/>
              <a:t>But 1D model does a pretty good job (mean summer stratification index is significantly correlated)</a:t>
            </a:r>
          </a:p>
          <a:p>
            <a:pPr lvl="1">
              <a:buFont typeface="Arial" pitchFamily="34" charset="0"/>
              <a:buChar char="•"/>
            </a:pPr>
            <a:r>
              <a:rPr lang="en-US" dirty="0" smtClean="0"/>
              <a:t>Implying that the day-to-day variations matter – can’t use seasonal averages </a:t>
            </a:r>
          </a:p>
        </p:txBody>
      </p:sp>
      <p:pic>
        <p:nvPicPr>
          <p:cNvPr id="4" name="Picture 3" descr="plot_pe_mod_data.png"/>
          <p:cNvPicPr>
            <a:picLocks noChangeAspect="1"/>
          </p:cNvPicPr>
          <p:nvPr/>
        </p:nvPicPr>
        <p:blipFill>
          <a:blip r:embed="rId2" cstate="print"/>
          <a:srcRect t="26667" r="8301" b="20000"/>
          <a:stretch>
            <a:fillRect/>
          </a:stretch>
        </p:blipFill>
        <p:spPr>
          <a:xfrm>
            <a:off x="668789" y="649574"/>
            <a:ext cx="4603893" cy="3465226"/>
          </a:xfrm>
          <a:prstGeom prst="rect">
            <a:avLst/>
          </a:prstGeom>
        </p:spPr>
      </p:pic>
      <p:sp>
        <p:nvSpPr>
          <p:cNvPr id="5" name="TextBox 4"/>
          <p:cNvSpPr txBox="1"/>
          <p:nvPr/>
        </p:nvSpPr>
        <p:spPr>
          <a:xfrm>
            <a:off x="2057400" y="838200"/>
            <a:ext cx="838200" cy="369332"/>
          </a:xfrm>
          <a:prstGeom prst="rect">
            <a:avLst/>
          </a:prstGeom>
          <a:noFill/>
        </p:spPr>
        <p:txBody>
          <a:bodyPr wrap="square" rtlCol="0">
            <a:spAutoFit/>
          </a:bodyPr>
          <a:lstStyle/>
          <a:p>
            <a:r>
              <a:rPr lang="en-US" dirty="0" smtClean="0"/>
              <a:t>Data</a:t>
            </a:r>
            <a:endParaRPr lang="en-US" dirty="0"/>
          </a:p>
        </p:txBody>
      </p:sp>
      <p:sp>
        <p:nvSpPr>
          <p:cNvPr id="6" name="TextBox 5"/>
          <p:cNvSpPr txBox="1"/>
          <p:nvPr/>
        </p:nvSpPr>
        <p:spPr>
          <a:xfrm>
            <a:off x="2057400" y="1066800"/>
            <a:ext cx="1524000" cy="369332"/>
          </a:xfrm>
          <a:prstGeom prst="rect">
            <a:avLst/>
          </a:prstGeom>
          <a:noFill/>
        </p:spPr>
        <p:txBody>
          <a:bodyPr wrap="square" rtlCol="0">
            <a:spAutoFit/>
          </a:bodyPr>
          <a:lstStyle/>
          <a:p>
            <a:r>
              <a:rPr lang="en-US" dirty="0" smtClean="0">
                <a:solidFill>
                  <a:srgbClr val="FF0000"/>
                </a:solidFill>
              </a:rPr>
              <a:t>Model</a:t>
            </a:r>
            <a:endParaRPr lang="en-US" dirty="0">
              <a:solidFill>
                <a:srgbClr val="FF0000"/>
              </a:solidFill>
            </a:endParaRPr>
          </a:p>
        </p:txBody>
      </p:sp>
      <p:sp>
        <p:nvSpPr>
          <p:cNvPr id="7" name="Rectangle 3"/>
          <p:cNvSpPr txBox="1">
            <a:spLocks noChangeArrowheads="1"/>
          </p:cNvSpPr>
          <p:nvPr/>
        </p:nvSpPr>
        <p:spPr>
          <a:xfrm>
            <a:off x="3234128" y="4287187"/>
            <a:ext cx="5715000" cy="2413416"/>
          </a:xfrm>
          <a:prstGeom prst="rect">
            <a:avLst/>
          </a:prstGeom>
          <a:solidFill>
            <a:schemeClr val="accent6">
              <a:lumMod val="40000"/>
              <a:lumOff val="60000"/>
            </a:schemeClr>
          </a:solidFill>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Sharples</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1D model (has been used in studies of the North Sea, e.g. </a:t>
            </a: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Sharples</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et al, 2006)</a:t>
            </a:r>
            <a:br>
              <a:rPr kumimoji="0" lang="en-US" sz="2000" b="0" i="0" u="none" strike="noStrike" kern="1200" cap="none" spc="0" normalizeH="0" baseline="0" noProof="0" dirty="0" smtClean="0">
                <a:ln>
                  <a:noFill/>
                </a:ln>
                <a:solidFill>
                  <a:schemeClr val="tx1"/>
                </a:solidFill>
                <a:effectLst/>
                <a:uLnTx/>
                <a:uFillTx/>
                <a:latin typeface="+mn-lt"/>
                <a:ea typeface="+mn-ea"/>
                <a:cs typeface="+mn-cs"/>
              </a:rPr>
            </a:b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Forced by tides, NCEP meteorology</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b="0" i="0" u="none" strike="noStrike" kern="1200" cap="none" spc="0" normalizeH="0" baseline="0" noProof="0" dirty="0" smtClean="0">
                <a:ln>
                  <a:noFill/>
                </a:ln>
                <a:solidFill>
                  <a:schemeClr val="tx1"/>
                </a:solidFill>
                <a:effectLst/>
                <a:uLnTx/>
                <a:uFillTx/>
                <a:latin typeface="+mn-lt"/>
                <a:ea typeface="+mn-ea"/>
                <a:cs typeface="+mn-cs"/>
              </a:rPr>
              <a:t>Tidal amplitudes calculated from M2</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b="0" i="0" u="none" strike="noStrike" kern="1200" cap="none" spc="0" normalizeH="0" baseline="0" noProof="0" dirty="0" smtClean="0">
                <a:ln>
                  <a:noFill/>
                </a:ln>
                <a:solidFill>
                  <a:schemeClr val="tx1"/>
                </a:solidFill>
                <a:effectLst/>
                <a:uLnTx/>
                <a:uFillTx/>
                <a:latin typeface="+mn-lt"/>
                <a:ea typeface="+mn-ea"/>
                <a:cs typeface="+mn-cs"/>
              </a:rPr>
              <a:t>January 1 temperature estimated from St Paul air temperatures</a:t>
            </a:r>
            <a:endParaRPr kumimoji="0" lang="en-US"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pe_temp_salt_map_me0823"/>
          <p:cNvPicPr>
            <a:picLocks noChangeAspect="1" noChangeArrowheads="1"/>
          </p:cNvPicPr>
          <p:nvPr/>
        </p:nvPicPr>
        <p:blipFill>
          <a:blip r:embed="rId3" cstate="print"/>
          <a:srcRect r="-15672"/>
          <a:stretch>
            <a:fillRect/>
          </a:stretch>
        </p:blipFill>
        <p:spPr bwMode="auto">
          <a:xfrm>
            <a:off x="5675313" y="3324225"/>
            <a:ext cx="3690937" cy="2514600"/>
          </a:xfrm>
          <a:prstGeom prst="rect">
            <a:avLst/>
          </a:prstGeom>
          <a:noFill/>
          <a:ln w="9525">
            <a:noFill/>
            <a:miter lim="800000"/>
            <a:headEnd/>
            <a:tailEnd/>
          </a:ln>
        </p:spPr>
      </p:pic>
      <p:pic>
        <p:nvPicPr>
          <p:cNvPr id="5123" name="Picture 8" descr="pe_temp_salt_map_hly0802"/>
          <p:cNvPicPr>
            <a:picLocks noChangeAspect="1" noChangeArrowheads="1"/>
          </p:cNvPicPr>
          <p:nvPr/>
        </p:nvPicPr>
        <p:blipFill>
          <a:blip r:embed="rId4" cstate="print"/>
          <a:srcRect r="22736"/>
          <a:stretch>
            <a:fillRect/>
          </a:stretch>
        </p:blipFill>
        <p:spPr bwMode="auto">
          <a:xfrm>
            <a:off x="549275" y="3321050"/>
            <a:ext cx="2465388" cy="2517775"/>
          </a:xfrm>
          <a:prstGeom prst="rect">
            <a:avLst/>
          </a:prstGeom>
          <a:noFill/>
          <a:ln w="9525">
            <a:noFill/>
            <a:miter lim="800000"/>
            <a:headEnd/>
            <a:tailEnd/>
          </a:ln>
        </p:spPr>
      </p:pic>
      <p:pic>
        <p:nvPicPr>
          <p:cNvPr id="5124" name="Picture 9" descr="pe_temp_salt_map_hly0803"/>
          <p:cNvPicPr>
            <a:picLocks noChangeAspect="1" noChangeArrowheads="1"/>
          </p:cNvPicPr>
          <p:nvPr/>
        </p:nvPicPr>
        <p:blipFill>
          <a:blip r:embed="rId5" cstate="print"/>
          <a:srcRect r="22984"/>
          <a:stretch>
            <a:fillRect/>
          </a:stretch>
        </p:blipFill>
        <p:spPr bwMode="auto">
          <a:xfrm>
            <a:off x="3144838" y="3324225"/>
            <a:ext cx="2457450" cy="2514600"/>
          </a:xfrm>
          <a:prstGeom prst="rect">
            <a:avLst/>
          </a:prstGeom>
          <a:noFill/>
          <a:ln w="9525">
            <a:noFill/>
            <a:miter lim="800000"/>
            <a:headEnd/>
            <a:tailEnd/>
          </a:ln>
        </p:spPr>
      </p:pic>
      <p:pic>
        <p:nvPicPr>
          <p:cNvPr id="5125" name="Picture 10" descr="pe_map_hly0803"/>
          <p:cNvPicPr>
            <a:picLocks noChangeAspect="1" noChangeArrowheads="1"/>
          </p:cNvPicPr>
          <p:nvPr/>
        </p:nvPicPr>
        <p:blipFill>
          <a:blip r:embed="rId6" cstate="print"/>
          <a:srcRect r="8417"/>
          <a:stretch>
            <a:fillRect/>
          </a:stretch>
        </p:blipFill>
        <p:spPr bwMode="auto">
          <a:xfrm>
            <a:off x="3140075" y="606425"/>
            <a:ext cx="2452688" cy="2193925"/>
          </a:xfrm>
          <a:prstGeom prst="rect">
            <a:avLst/>
          </a:prstGeom>
          <a:noFill/>
          <a:ln w="9525">
            <a:noFill/>
            <a:miter lim="800000"/>
            <a:headEnd/>
            <a:tailEnd/>
          </a:ln>
        </p:spPr>
      </p:pic>
      <p:pic>
        <p:nvPicPr>
          <p:cNvPr id="5126" name="Picture 11" descr="pe_map_hly0802"/>
          <p:cNvPicPr>
            <a:picLocks noChangeAspect="1" noChangeArrowheads="1"/>
          </p:cNvPicPr>
          <p:nvPr/>
        </p:nvPicPr>
        <p:blipFill>
          <a:blip r:embed="rId7" cstate="print"/>
          <a:srcRect r="8714"/>
          <a:stretch>
            <a:fillRect/>
          </a:stretch>
        </p:blipFill>
        <p:spPr bwMode="auto">
          <a:xfrm>
            <a:off x="604838" y="606425"/>
            <a:ext cx="2444750" cy="2193925"/>
          </a:xfrm>
          <a:prstGeom prst="rect">
            <a:avLst/>
          </a:prstGeom>
          <a:noFill/>
          <a:ln w="9525">
            <a:noFill/>
            <a:miter lim="800000"/>
            <a:headEnd/>
            <a:tailEnd/>
          </a:ln>
        </p:spPr>
      </p:pic>
      <p:pic>
        <p:nvPicPr>
          <p:cNvPr id="5127" name="Picture 12" descr="pe_map_me0823"/>
          <p:cNvPicPr>
            <a:picLocks noChangeAspect="1" noChangeArrowheads="1"/>
          </p:cNvPicPr>
          <p:nvPr/>
        </p:nvPicPr>
        <p:blipFill>
          <a:blip r:embed="rId8" cstate="print"/>
          <a:srcRect/>
          <a:stretch>
            <a:fillRect/>
          </a:stretch>
        </p:blipFill>
        <p:spPr bwMode="auto">
          <a:xfrm>
            <a:off x="5670550" y="606425"/>
            <a:ext cx="2678113" cy="2193925"/>
          </a:xfrm>
          <a:prstGeom prst="rect">
            <a:avLst/>
          </a:prstGeom>
          <a:noFill/>
          <a:ln w="9525">
            <a:noFill/>
            <a:miter lim="800000"/>
            <a:headEnd/>
            <a:tailEnd/>
          </a:ln>
        </p:spPr>
      </p:pic>
      <p:sp>
        <p:nvSpPr>
          <p:cNvPr id="5128" name="Text Box 13"/>
          <p:cNvSpPr txBox="1">
            <a:spLocks noChangeArrowheads="1"/>
          </p:cNvSpPr>
          <p:nvPr/>
        </p:nvSpPr>
        <p:spPr bwMode="auto">
          <a:xfrm>
            <a:off x="1570038" y="155575"/>
            <a:ext cx="6254750" cy="366713"/>
          </a:xfrm>
          <a:prstGeom prst="rect">
            <a:avLst/>
          </a:prstGeom>
          <a:noFill/>
          <a:ln w="9525">
            <a:noFill/>
            <a:miter lim="800000"/>
            <a:headEnd/>
            <a:tailEnd/>
          </a:ln>
        </p:spPr>
        <p:txBody>
          <a:bodyPr>
            <a:spAutoFit/>
          </a:bodyPr>
          <a:lstStyle/>
          <a:p>
            <a:pPr algn="ctr">
              <a:spcBef>
                <a:spcPct val="50000"/>
              </a:spcBef>
            </a:pPr>
            <a:r>
              <a:rPr lang="en-US" dirty="0"/>
              <a:t>Strength of Stratification (calculated over top 60m)</a:t>
            </a:r>
          </a:p>
        </p:txBody>
      </p:sp>
      <p:sp>
        <p:nvSpPr>
          <p:cNvPr id="5129" name="Text Box 14"/>
          <p:cNvSpPr txBox="1">
            <a:spLocks noChangeArrowheads="1"/>
          </p:cNvSpPr>
          <p:nvPr/>
        </p:nvSpPr>
        <p:spPr bwMode="auto">
          <a:xfrm>
            <a:off x="2441575" y="3062288"/>
            <a:ext cx="4760913" cy="366712"/>
          </a:xfrm>
          <a:prstGeom prst="rect">
            <a:avLst/>
          </a:prstGeom>
          <a:noFill/>
          <a:ln w="9525">
            <a:noFill/>
            <a:miter lim="800000"/>
            <a:headEnd/>
            <a:tailEnd/>
          </a:ln>
        </p:spPr>
        <p:txBody>
          <a:bodyPr>
            <a:spAutoFit/>
          </a:bodyPr>
          <a:lstStyle/>
          <a:p>
            <a:pPr algn="ctr">
              <a:spcBef>
                <a:spcPct val="50000"/>
              </a:spcBef>
            </a:pPr>
            <a:r>
              <a:rPr lang="en-US" dirty="0"/>
              <a:t>Dominance of Temperature </a:t>
            </a:r>
            <a:r>
              <a:rPr lang="en-US" dirty="0" smtClean="0"/>
              <a:t>vs. </a:t>
            </a:r>
            <a:r>
              <a:rPr lang="en-US" dirty="0"/>
              <a:t>Salinity</a:t>
            </a:r>
          </a:p>
        </p:txBody>
      </p:sp>
      <p:sp>
        <p:nvSpPr>
          <p:cNvPr id="5130" name="Text Box 15"/>
          <p:cNvSpPr txBox="1">
            <a:spLocks noChangeArrowheads="1"/>
          </p:cNvSpPr>
          <p:nvPr/>
        </p:nvSpPr>
        <p:spPr bwMode="auto">
          <a:xfrm>
            <a:off x="474663" y="5788025"/>
            <a:ext cx="2647950" cy="1069975"/>
          </a:xfrm>
          <a:prstGeom prst="rect">
            <a:avLst/>
          </a:prstGeom>
          <a:noFill/>
          <a:ln w="9525">
            <a:noFill/>
            <a:miter lim="800000"/>
            <a:headEnd/>
            <a:tailEnd/>
          </a:ln>
        </p:spPr>
        <p:txBody>
          <a:bodyPr>
            <a:spAutoFit/>
          </a:bodyPr>
          <a:lstStyle/>
          <a:p>
            <a:pPr>
              <a:spcBef>
                <a:spcPct val="50000"/>
              </a:spcBef>
            </a:pPr>
            <a:r>
              <a:rPr lang="en-US" sz="1600" dirty="0"/>
              <a:t>Early spring: stratification very weak, dominated by salinity (temperature effect mostly unstable)</a:t>
            </a:r>
          </a:p>
        </p:txBody>
      </p:sp>
      <p:sp>
        <p:nvSpPr>
          <p:cNvPr id="5131" name="Text Box 16"/>
          <p:cNvSpPr txBox="1">
            <a:spLocks noChangeArrowheads="1"/>
          </p:cNvSpPr>
          <p:nvPr/>
        </p:nvSpPr>
        <p:spPr bwMode="auto">
          <a:xfrm>
            <a:off x="3355975" y="5788025"/>
            <a:ext cx="2268538" cy="1069975"/>
          </a:xfrm>
          <a:prstGeom prst="rect">
            <a:avLst/>
          </a:prstGeom>
          <a:noFill/>
          <a:ln w="9525">
            <a:noFill/>
            <a:miter lim="800000"/>
            <a:headEnd/>
            <a:tailEnd/>
          </a:ln>
        </p:spPr>
        <p:txBody>
          <a:bodyPr>
            <a:spAutoFit/>
          </a:bodyPr>
          <a:lstStyle/>
          <a:p>
            <a:pPr>
              <a:spcBef>
                <a:spcPct val="50000"/>
              </a:spcBef>
            </a:pPr>
            <a:r>
              <a:rPr lang="en-US" sz="1600" dirty="0"/>
              <a:t>Summer: stronger stratification in north (salinity), weaker in south (temperature)</a:t>
            </a:r>
          </a:p>
        </p:txBody>
      </p:sp>
      <p:sp>
        <p:nvSpPr>
          <p:cNvPr id="5132" name="Text Box 17"/>
          <p:cNvSpPr txBox="1">
            <a:spLocks noChangeArrowheads="1"/>
          </p:cNvSpPr>
          <p:nvPr/>
        </p:nvSpPr>
        <p:spPr bwMode="auto">
          <a:xfrm>
            <a:off x="5875338" y="5788025"/>
            <a:ext cx="3138487" cy="1069975"/>
          </a:xfrm>
          <a:prstGeom prst="rect">
            <a:avLst/>
          </a:prstGeom>
          <a:noFill/>
          <a:ln w="9525">
            <a:noFill/>
            <a:miter lim="800000"/>
            <a:headEnd/>
            <a:tailEnd/>
          </a:ln>
        </p:spPr>
        <p:txBody>
          <a:bodyPr>
            <a:spAutoFit/>
          </a:bodyPr>
          <a:lstStyle/>
          <a:p>
            <a:pPr>
              <a:spcBef>
                <a:spcPct val="50000"/>
              </a:spcBef>
            </a:pPr>
            <a:r>
              <a:rPr lang="en-US" sz="1600" dirty="0"/>
              <a:t>Late summer: stratification has strengthened especially in north due to temperature, outer shelf strat dominated by salinity</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38200" y="5380672"/>
            <a:ext cx="2590800" cy="1477328"/>
          </a:xfrm>
          <a:prstGeom prst="rect">
            <a:avLst/>
          </a:prstGeom>
          <a:noFill/>
        </p:spPr>
        <p:txBody>
          <a:bodyPr wrap="square" rtlCol="0">
            <a:spAutoFit/>
          </a:bodyPr>
          <a:lstStyle/>
          <a:p>
            <a:r>
              <a:rPr lang="en-US" dirty="0" smtClean="0"/>
              <a:t>Spring bloom starts first week of May</a:t>
            </a:r>
          </a:p>
          <a:p>
            <a:pPr>
              <a:buFont typeface="Arial" pitchFamily="34" charset="0"/>
              <a:buChar char="•"/>
            </a:pPr>
            <a:r>
              <a:rPr lang="en-US" dirty="0" smtClean="0"/>
              <a:t>Positive heat fluxes</a:t>
            </a:r>
          </a:p>
          <a:p>
            <a:pPr>
              <a:buFont typeface="Arial" pitchFamily="34" charset="0"/>
              <a:buChar char="•"/>
            </a:pPr>
            <a:r>
              <a:rPr lang="en-US" dirty="0" smtClean="0"/>
              <a:t>Low wind speeds</a:t>
            </a:r>
          </a:p>
          <a:p>
            <a:pPr>
              <a:buFont typeface="Arial" pitchFamily="34" charset="0"/>
              <a:buChar char="•"/>
            </a:pPr>
            <a:r>
              <a:rPr lang="en-US" dirty="0" smtClean="0"/>
              <a:t>Low tidal currents</a:t>
            </a:r>
            <a:endParaRPr lang="en-US" dirty="0"/>
          </a:p>
        </p:txBody>
      </p:sp>
      <p:sp>
        <p:nvSpPr>
          <p:cNvPr id="6" name="Rectangle 5"/>
          <p:cNvSpPr/>
          <p:nvPr/>
        </p:nvSpPr>
        <p:spPr>
          <a:xfrm>
            <a:off x="2590800" y="0"/>
            <a:ext cx="304800" cy="5105400"/>
          </a:xfrm>
          <a:prstGeom prst="rect">
            <a:avLst/>
          </a:prstGeom>
          <a:solidFill>
            <a:schemeClr val="accent1">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3276600" y="5486400"/>
            <a:ext cx="2590800" cy="1477328"/>
          </a:xfrm>
          <a:prstGeom prst="rect">
            <a:avLst/>
          </a:prstGeom>
          <a:noFill/>
        </p:spPr>
        <p:txBody>
          <a:bodyPr wrap="square" rtlCol="0">
            <a:spAutoFit/>
          </a:bodyPr>
          <a:lstStyle/>
          <a:p>
            <a:r>
              <a:rPr lang="en-US" dirty="0" smtClean="0"/>
              <a:t>Decrease in stratification</a:t>
            </a:r>
          </a:p>
          <a:p>
            <a:pPr>
              <a:buFont typeface="Arial" pitchFamily="34" charset="0"/>
              <a:buChar char="•"/>
            </a:pPr>
            <a:r>
              <a:rPr lang="en-US" dirty="0" smtClean="0"/>
              <a:t>Low heat flux</a:t>
            </a:r>
          </a:p>
          <a:p>
            <a:pPr>
              <a:buFont typeface="Arial" pitchFamily="34" charset="0"/>
              <a:buChar char="•"/>
            </a:pPr>
            <a:r>
              <a:rPr lang="en-US" dirty="0" smtClean="0"/>
              <a:t>Higher wind speeds</a:t>
            </a:r>
          </a:p>
          <a:p>
            <a:r>
              <a:rPr lang="en-US" dirty="0"/>
              <a:t> </a:t>
            </a:r>
            <a:r>
              <a:rPr lang="en-US" dirty="0" smtClean="0"/>
              <a:t>     Results in new nuts                   </a:t>
            </a:r>
            <a:br>
              <a:rPr lang="en-US" dirty="0" smtClean="0"/>
            </a:br>
            <a:r>
              <a:rPr lang="en-US" dirty="0" smtClean="0"/>
              <a:t>      and incr. Chl</a:t>
            </a:r>
          </a:p>
        </p:txBody>
      </p:sp>
      <p:sp>
        <p:nvSpPr>
          <p:cNvPr id="10" name="Right Arrow 9"/>
          <p:cNvSpPr/>
          <p:nvPr/>
        </p:nvSpPr>
        <p:spPr>
          <a:xfrm>
            <a:off x="3276600" y="6400800"/>
            <a:ext cx="3048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3733800" y="0"/>
            <a:ext cx="304800" cy="5105400"/>
          </a:xfrm>
          <a:prstGeom prst="rect">
            <a:avLst/>
          </a:prstGeom>
          <a:solidFill>
            <a:schemeClr val="accent1">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6096000" y="5103674"/>
            <a:ext cx="2590800" cy="1754326"/>
          </a:xfrm>
          <a:prstGeom prst="rect">
            <a:avLst/>
          </a:prstGeom>
          <a:noFill/>
        </p:spPr>
        <p:txBody>
          <a:bodyPr wrap="square" rtlCol="0">
            <a:spAutoFit/>
          </a:bodyPr>
          <a:lstStyle/>
          <a:p>
            <a:r>
              <a:rPr lang="en-US" dirty="0" smtClean="0"/>
              <a:t>Steady increase in stratification</a:t>
            </a:r>
          </a:p>
          <a:p>
            <a:pPr>
              <a:buFont typeface="Arial" pitchFamily="34" charset="0"/>
              <a:buChar char="•"/>
            </a:pPr>
            <a:r>
              <a:rPr lang="en-US" dirty="0" smtClean="0"/>
              <a:t>positive heat flux</a:t>
            </a:r>
          </a:p>
          <a:p>
            <a:pPr>
              <a:buFont typeface="Arial" pitchFamily="34" charset="0"/>
              <a:buChar char="•"/>
            </a:pPr>
            <a:r>
              <a:rPr lang="en-US" dirty="0" smtClean="0"/>
              <a:t>Low wind speeds</a:t>
            </a:r>
            <a:endParaRPr lang="en-US" dirty="0"/>
          </a:p>
          <a:p>
            <a:pPr>
              <a:buFont typeface="Arial" pitchFamily="34" charset="0"/>
              <a:buChar char="•"/>
            </a:pPr>
            <a:r>
              <a:rPr lang="en-US" dirty="0" smtClean="0"/>
              <a:t>Low tidal currents</a:t>
            </a:r>
          </a:p>
          <a:p>
            <a:r>
              <a:rPr lang="en-US" dirty="0" smtClean="0"/>
              <a:t>       allows for incr. Chl</a:t>
            </a:r>
          </a:p>
        </p:txBody>
      </p:sp>
      <p:pic>
        <p:nvPicPr>
          <p:cNvPr id="13" name="Picture 12" descr="m2_strat_forcing_spring2005.png"/>
          <p:cNvPicPr>
            <a:picLocks noChangeAspect="1"/>
          </p:cNvPicPr>
          <p:nvPr/>
        </p:nvPicPr>
        <p:blipFill>
          <a:blip r:embed="rId3" cstate="print"/>
          <a:stretch>
            <a:fillRect/>
          </a:stretch>
        </p:blipFill>
        <p:spPr>
          <a:xfrm>
            <a:off x="1676400" y="152400"/>
            <a:ext cx="5308457" cy="4876535"/>
          </a:xfrm>
          <a:prstGeom prst="rect">
            <a:avLst/>
          </a:prstGeom>
        </p:spPr>
      </p:pic>
      <p:sp>
        <p:nvSpPr>
          <p:cNvPr id="14" name="Rectangle 13"/>
          <p:cNvSpPr/>
          <p:nvPr/>
        </p:nvSpPr>
        <p:spPr>
          <a:xfrm>
            <a:off x="4724400" y="0"/>
            <a:ext cx="304800" cy="5105400"/>
          </a:xfrm>
          <a:prstGeom prst="rect">
            <a:avLst/>
          </a:prstGeom>
          <a:solidFill>
            <a:schemeClr val="accent1">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ight Arrow 14"/>
          <p:cNvSpPr/>
          <p:nvPr/>
        </p:nvSpPr>
        <p:spPr>
          <a:xfrm>
            <a:off x="6172200" y="6553200"/>
            <a:ext cx="3048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1981200" y="5029200"/>
            <a:ext cx="762000" cy="369332"/>
          </a:xfrm>
          <a:prstGeom prst="rect">
            <a:avLst/>
          </a:prstGeom>
          <a:noFill/>
        </p:spPr>
        <p:txBody>
          <a:bodyPr wrap="square" rtlCol="0">
            <a:spAutoFit/>
          </a:bodyPr>
          <a:lstStyle/>
          <a:p>
            <a:r>
              <a:rPr lang="en-US" dirty="0" smtClean="0"/>
              <a:t>2005</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29587" y="187377"/>
            <a:ext cx="8155898" cy="914400"/>
          </a:xfrm>
        </p:spPr>
        <p:txBody>
          <a:bodyPr>
            <a:normAutofit fontScale="90000"/>
          </a:bodyPr>
          <a:lstStyle/>
          <a:p>
            <a:r>
              <a:rPr lang="en-US" dirty="0" smtClean="0"/>
              <a:t>Mooring 2</a:t>
            </a:r>
            <a:br>
              <a:rPr lang="en-US" dirty="0" smtClean="0"/>
            </a:br>
            <a:r>
              <a:rPr lang="en-US" sz="4000" dirty="0" smtClean="0"/>
              <a:t>(2005)</a:t>
            </a:r>
            <a:endParaRPr lang="en-US" dirty="0" smtClean="0"/>
          </a:p>
        </p:txBody>
      </p:sp>
      <p:pic>
        <p:nvPicPr>
          <p:cNvPr id="5" name="Picture 4" descr="m2_map.gif"/>
          <p:cNvPicPr>
            <a:picLocks noChangeAspect="1"/>
          </p:cNvPicPr>
          <p:nvPr/>
        </p:nvPicPr>
        <p:blipFill>
          <a:blip r:embed="rId2" cstate="print"/>
          <a:stretch>
            <a:fillRect/>
          </a:stretch>
        </p:blipFill>
        <p:spPr>
          <a:xfrm>
            <a:off x="6633148" y="0"/>
            <a:ext cx="2510852" cy="1756672"/>
          </a:xfrm>
          <a:prstGeom prst="rect">
            <a:avLst/>
          </a:prstGeom>
        </p:spPr>
      </p:pic>
      <p:sp>
        <p:nvSpPr>
          <p:cNvPr id="7" name="TextBox 6"/>
          <p:cNvSpPr txBox="1"/>
          <p:nvPr/>
        </p:nvSpPr>
        <p:spPr>
          <a:xfrm>
            <a:off x="6962931" y="1956217"/>
            <a:ext cx="2181069" cy="4801314"/>
          </a:xfrm>
          <a:prstGeom prst="rect">
            <a:avLst/>
          </a:prstGeom>
          <a:noFill/>
        </p:spPr>
        <p:txBody>
          <a:bodyPr wrap="square" rtlCol="0">
            <a:spAutoFit/>
          </a:bodyPr>
          <a:lstStyle/>
          <a:p>
            <a:pPr>
              <a:buFont typeface="Arial" pitchFamily="34" charset="0"/>
              <a:buChar char="•"/>
            </a:pPr>
            <a:r>
              <a:rPr lang="en-US" dirty="0" smtClean="0"/>
              <a:t>2-Layer structure</a:t>
            </a:r>
            <a:br>
              <a:rPr lang="en-US" dirty="0" smtClean="0"/>
            </a:br>
            <a:endParaRPr lang="en-US" dirty="0" smtClean="0"/>
          </a:p>
          <a:p>
            <a:pPr>
              <a:buFont typeface="Arial" pitchFamily="34" charset="0"/>
              <a:buChar char="•"/>
            </a:pPr>
            <a:r>
              <a:rPr lang="en-US" dirty="0" smtClean="0"/>
              <a:t>Stratification dominated by temperature but salinity has some influence</a:t>
            </a:r>
            <a:br>
              <a:rPr lang="en-US" dirty="0" smtClean="0"/>
            </a:br>
            <a:endParaRPr lang="en-US" dirty="0" smtClean="0"/>
          </a:p>
          <a:p>
            <a:pPr>
              <a:buFont typeface="Arial" pitchFamily="34" charset="0"/>
              <a:buChar char="•"/>
            </a:pPr>
            <a:r>
              <a:rPr lang="en-US" dirty="0" smtClean="0"/>
              <a:t>Max stratification in August; breakdown in October</a:t>
            </a:r>
            <a:br>
              <a:rPr lang="en-US" dirty="0" smtClean="0"/>
            </a:br>
            <a:endParaRPr lang="en-US" dirty="0" smtClean="0"/>
          </a:p>
          <a:p>
            <a:pPr>
              <a:buFont typeface="Arial" pitchFamily="34" charset="0"/>
              <a:buChar char="•"/>
            </a:pPr>
            <a:r>
              <a:rPr lang="en-US" dirty="0" smtClean="0"/>
              <a:t>Influence on nutrient and chlorophyll concentrations</a:t>
            </a:r>
            <a:br>
              <a:rPr lang="en-US" dirty="0" smtClean="0"/>
            </a:br>
            <a:endParaRPr lang="en-US" dirty="0" smtClean="0"/>
          </a:p>
        </p:txBody>
      </p:sp>
      <p:pic>
        <p:nvPicPr>
          <p:cNvPr id="8" name="Picture 7" descr="2005_temp_pe_chl_no3.png"/>
          <p:cNvPicPr>
            <a:picLocks noChangeAspect="1"/>
          </p:cNvPicPr>
          <p:nvPr/>
        </p:nvPicPr>
        <p:blipFill>
          <a:blip r:embed="rId3" cstate="print"/>
          <a:stretch>
            <a:fillRect/>
          </a:stretch>
        </p:blipFill>
        <p:spPr>
          <a:xfrm>
            <a:off x="639754" y="1311638"/>
            <a:ext cx="6113851" cy="5321509"/>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dirty="0"/>
              <a:t>Motivation</a:t>
            </a:r>
          </a:p>
        </p:txBody>
      </p:sp>
      <p:sp>
        <p:nvSpPr>
          <p:cNvPr id="14339" name="Rectangle 3"/>
          <p:cNvSpPr>
            <a:spLocks noGrp="1" noChangeArrowheads="1"/>
          </p:cNvSpPr>
          <p:nvPr>
            <p:ph type="body" idx="1"/>
          </p:nvPr>
        </p:nvSpPr>
        <p:spPr/>
        <p:txBody>
          <a:bodyPr>
            <a:normAutofit/>
          </a:bodyPr>
          <a:lstStyle/>
          <a:p>
            <a:pPr>
              <a:lnSpc>
                <a:spcPct val="80000"/>
              </a:lnSpc>
            </a:pPr>
            <a:r>
              <a:rPr lang="en-US" sz="2400" dirty="0" smtClean="0"/>
              <a:t>Stratification </a:t>
            </a:r>
            <a:r>
              <a:rPr lang="en-US" sz="2400" dirty="0"/>
              <a:t>associated with changes in zooplankton community (Coyle, et al. 2008)</a:t>
            </a:r>
          </a:p>
          <a:p>
            <a:pPr lvl="1">
              <a:lnSpc>
                <a:spcPct val="80000"/>
              </a:lnSpc>
            </a:pPr>
            <a:r>
              <a:rPr lang="en-US" sz="2000" dirty="0"/>
              <a:t>Weak stratification (1999): large zooplankton</a:t>
            </a:r>
            <a:r>
              <a:rPr lang="en-US" sz="2000" dirty="0" smtClean="0"/>
              <a:t>;</a:t>
            </a:r>
          </a:p>
          <a:p>
            <a:pPr lvl="1">
              <a:lnSpc>
                <a:spcPct val="80000"/>
              </a:lnSpc>
            </a:pPr>
            <a:r>
              <a:rPr lang="en-US" sz="2000" dirty="0" smtClean="0"/>
              <a:t>Strong </a:t>
            </a:r>
            <a:r>
              <a:rPr lang="en-US" sz="2000" dirty="0"/>
              <a:t>stratification (2004): small </a:t>
            </a:r>
            <a:r>
              <a:rPr lang="en-US" sz="2000" dirty="0" smtClean="0"/>
              <a:t>zooplankton</a:t>
            </a:r>
            <a:r>
              <a:rPr lang="en-US" sz="2400" dirty="0" smtClean="0"/>
              <a:t/>
            </a:r>
            <a:br>
              <a:rPr lang="en-US" sz="2400" dirty="0" smtClean="0"/>
            </a:br>
            <a:endParaRPr lang="en-US" sz="2400" dirty="0"/>
          </a:p>
          <a:p>
            <a:pPr>
              <a:lnSpc>
                <a:spcPct val="80000"/>
              </a:lnSpc>
            </a:pPr>
            <a:r>
              <a:rPr lang="en-US" sz="2400" dirty="0"/>
              <a:t>Summer productivity negatively influenced by high stratification (Sambrotto, et al. 2008; Strom and Fredrickson, 2008</a:t>
            </a:r>
            <a:r>
              <a:rPr lang="en-US" sz="2400" dirty="0" smtClean="0"/>
              <a:t>)</a:t>
            </a:r>
            <a:br>
              <a:rPr lang="en-US" sz="2400" dirty="0" smtClean="0"/>
            </a:br>
            <a:endParaRPr lang="en-US" sz="2400" dirty="0"/>
          </a:p>
          <a:p>
            <a:pPr>
              <a:lnSpc>
                <a:spcPct val="80000"/>
              </a:lnSpc>
            </a:pPr>
            <a:r>
              <a:rPr lang="en-US" sz="2400" dirty="0"/>
              <a:t>Stronger stratification (2004) associated with nutrient limitation, reduced microzooplankton grazing, and weak trophic coupling (Strom and Fredrickson, 2008</a:t>
            </a:r>
            <a:r>
              <a:rPr lang="en-US" sz="2400" dirty="0" smtClean="0"/>
              <a:t>)</a:t>
            </a:r>
            <a:endParaRPr lang="en-US" sz="24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p:txBody>
          <a:bodyPr/>
          <a:lstStyle/>
          <a:p>
            <a:pPr eaLnBrk="1" hangingPunct="1"/>
            <a:r>
              <a:rPr lang="en-US" dirty="0" smtClean="0"/>
              <a:t>Stratification Index</a:t>
            </a:r>
          </a:p>
        </p:txBody>
      </p:sp>
      <p:sp>
        <p:nvSpPr>
          <p:cNvPr id="1029" name="Rectangle 3"/>
          <p:cNvSpPr>
            <a:spLocks noGrp="1" noChangeArrowheads="1"/>
          </p:cNvSpPr>
          <p:nvPr>
            <p:ph type="body" sz="half" idx="1"/>
          </p:nvPr>
        </p:nvSpPr>
        <p:spPr>
          <a:xfrm>
            <a:off x="801974" y="1419225"/>
            <a:ext cx="7703850" cy="5024438"/>
          </a:xfrm>
        </p:spPr>
        <p:txBody>
          <a:bodyPr/>
          <a:lstStyle/>
          <a:p>
            <a:pPr eaLnBrk="1" hangingPunct="1">
              <a:buFontTx/>
              <a:buNone/>
            </a:pPr>
            <a:r>
              <a:rPr lang="en-US" sz="2800" dirty="0" smtClean="0"/>
              <a:t>Potential energy relative to the mixed state (J/m</a:t>
            </a:r>
            <a:r>
              <a:rPr lang="en-US" sz="2800" baseline="30000" dirty="0" smtClean="0"/>
              <a:t>2</a:t>
            </a:r>
            <a:r>
              <a:rPr lang="en-US" sz="2800" dirty="0" smtClean="0"/>
              <a:t>) can be used as an index of stratification (Simpson et al.,1978):</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endParaRPr lang="en-US" sz="2800" dirty="0" smtClean="0"/>
          </a:p>
          <a:p>
            <a:pPr eaLnBrk="1" hangingPunct="1">
              <a:buFontTx/>
              <a:buNone/>
            </a:pPr>
            <a:r>
              <a:rPr lang="en-US" sz="2800" dirty="0" smtClean="0"/>
              <a:t>For a vertically mixed system, SI = 0; while SI becomes increasingly positive for increasingly stable stratification.</a:t>
            </a:r>
          </a:p>
        </p:txBody>
      </p:sp>
      <p:grpSp>
        <p:nvGrpSpPr>
          <p:cNvPr id="2" name="Group 12"/>
          <p:cNvGrpSpPr>
            <a:grpSpLocks/>
          </p:cNvGrpSpPr>
          <p:nvPr/>
        </p:nvGrpSpPr>
        <p:grpSpPr bwMode="auto">
          <a:xfrm>
            <a:off x="1050926" y="2757488"/>
            <a:ext cx="6688138" cy="1293812"/>
            <a:chOff x="662" y="1566"/>
            <a:chExt cx="4213" cy="815"/>
          </a:xfrm>
        </p:grpSpPr>
        <p:graphicFrame>
          <p:nvGraphicFramePr>
            <p:cNvPr id="1026" name="Object 6"/>
            <p:cNvGraphicFramePr>
              <a:graphicFrameLocks noChangeAspect="1"/>
            </p:cNvGraphicFramePr>
            <p:nvPr/>
          </p:nvGraphicFramePr>
          <p:xfrm>
            <a:off x="662" y="1609"/>
            <a:ext cx="2275" cy="772"/>
          </p:xfrm>
          <a:graphic>
            <a:graphicData uri="http://schemas.openxmlformats.org/presentationml/2006/ole">
              <p:oleObj spid="_x0000_s17410" name="Equation" r:id="rId4" imgW="1422360" imgH="482400" progId="Equation.3">
                <p:embed/>
              </p:oleObj>
            </a:graphicData>
          </a:graphic>
        </p:graphicFrame>
        <p:graphicFrame>
          <p:nvGraphicFramePr>
            <p:cNvPr id="1027" name="Object 9"/>
            <p:cNvGraphicFramePr>
              <a:graphicFrameLocks noChangeAspect="1"/>
            </p:cNvGraphicFramePr>
            <p:nvPr/>
          </p:nvGraphicFramePr>
          <p:xfrm>
            <a:off x="3428" y="1566"/>
            <a:ext cx="1447" cy="764"/>
          </p:xfrm>
          <a:graphic>
            <a:graphicData uri="http://schemas.openxmlformats.org/presentationml/2006/ole">
              <p:oleObj spid="_x0000_s17411" name="Equation" r:id="rId5" imgW="914400" imgH="482400" progId="Equation.3">
                <p:embed/>
              </p:oleObj>
            </a:graphicData>
          </a:graphic>
        </p:graphicFrame>
        <p:sp>
          <p:nvSpPr>
            <p:cNvPr id="1031" name="Text Box 11"/>
            <p:cNvSpPr txBox="1">
              <a:spLocks noChangeArrowheads="1"/>
            </p:cNvSpPr>
            <p:nvPr/>
          </p:nvSpPr>
          <p:spPr bwMode="auto">
            <a:xfrm>
              <a:off x="2989" y="1808"/>
              <a:ext cx="302" cy="327"/>
            </a:xfrm>
            <a:prstGeom prst="rect">
              <a:avLst/>
            </a:prstGeom>
            <a:noFill/>
            <a:ln w="9525">
              <a:noFill/>
              <a:miter lim="800000"/>
              <a:headEnd/>
              <a:tailEnd/>
            </a:ln>
          </p:spPr>
          <p:txBody>
            <a:bodyPr>
              <a:spAutoFit/>
            </a:bodyPr>
            <a:lstStyle/>
            <a:p>
              <a:pPr>
                <a:spcBef>
                  <a:spcPct val="50000"/>
                </a:spcBef>
              </a:pPr>
              <a:r>
                <a:rPr lang="en-US" sz="2800" dirty="0"/>
                <a:t>;</a:t>
              </a: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6221627" y="1956486"/>
            <a:ext cx="2922373" cy="2394024"/>
            <a:chOff x="5562600" y="762000"/>
            <a:chExt cx="3352800" cy="2746632"/>
          </a:xfrm>
        </p:grpSpPr>
        <p:pic>
          <p:nvPicPr>
            <p:cNvPr id="5127" name="Picture 12" descr="pe_map_me0823"/>
            <p:cNvPicPr>
              <a:picLocks noChangeAspect="1" noChangeArrowheads="1"/>
            </p:cNvPicPr>
            <p:nvPr/>
          </p:nvPicPr>
          <p:blipFill>
            <a:blip r:embed="rId4" cstate="print"/>
            <a:srcRect/>
            <a:stretch>
              <a:fillRect/>
            </a:stretch>
          </p:blipFill>
          <p:spPr bwMode="auto">
            <a:xfrm>
              <a:off x="5562600" y="762000"/>
              <a:ext cx="3352800" cy="2746632"/>
            </a:xfrm>
            <a:prstGeom prst="rect">
              <a:avLst/>
            </a:prstGeom>
            <a:noFill/>
            <a:ln w="9525">
              <a:noFill/>
              <a:miter lim="800000"/>
              <a:headEnd/>
              <a:tailEnd/>
            </a:ln>
          </p:spPr>
        </p:pic>
        <p:sp>
          <p:nvSpPr>
            <p:cNvPr id="15" name="TextBox 14"/>
            <p:cNvSpPr txBox="1"/>
            <p:nvPr/>
          </p:nvSpPr>
          <p:spPr>
            <a:xfrm>
              <a:off x="5943599" y="2514600"/>
              <a:ext cx="1213883" cy="741527"/>
            </a:xfrm>
            <a:prstGeom prst="rect">
              <a:avLst/>
            </a:prstGeom>
            <a:noFill/>
          </p:spPr>
          <p:txBody>
            <a:bodyPr wrap="square" rtlCol="0">
              <a:spAutoFit/>
            </a:bodyPr>
            <a:lstStyle/>
            <a:p>
              <a:r>
                <a:rPr lang="en-US" dirty="0" smtClean="0"/>
                <a:t>Late</a:t>
              </a:r>
            </a:p>
            <a:p>
              <a:r>
                <a:rPr lang="en-US" dirty="0" smtClean="0"/>
                <a:t>Summer</a:t>
              </a:r>
              <a:endParaRPr lang="en-US" dirty="0"/>
            </a:p>
          </p:txBody>
        </p:sp>
      </p:grpSp>
      <p:sp>
        <p:nvSpPr>
          <p:cNvPr id="5128" name="Text Box 13"/>
          <p:cNvSpPr txBox="1">
            <a:spLocks noChangeArrowheads="1"/>
          </p:cNvSpPr>
          <p:nvPr/>
        </p:nvSpPr>
        <p:spPr bwMode="auto">
          <a:xfrm>
            <a:off x="1570038" y="155575"/>
            <a:ext cx="6254750" cy="1446550"/>
          </a:xfrm>
          <a:prstGeom prst="rect">
            <a:avLst/>
          </a:prstGeom>
          <a:noFill/>
          <a:ln w="9525">
            <a:noFill/>
            <a:miter lim="800000"/>
            <a:headEnd/>
            <a:tailEnd/>
          </a:ln>
        </p:spPr>
        <p:txBody>
          <a:bodyPr>
            <a:spAutoFit/>
          </a:bodyPr>
          <a:lstStyle/>
          <a:p>
            <a:pPr algn="ctr">
              <a:spcBef>
                <a:spcPct val="0"/>
              </a:spcBef>
            </a:pPr>
            <a:r>
              <a:rPr lang="en-US" sz="4400" dirty="0">
                <a:latin typeface="+mj-lt"/>
                <a:ea typeface="+mj-ea"/>
                <a:cs typeface="+mj-cs"/>
              </a:rPr>
              <a:t>Strength of </a:t>
            </a:r>
            <a:r>
              <a:rPr lang="en-US" sz="4400" dirty="0" smtClean="0">
                <a:latin typeface="+mj-lt"/>
                <a:ea typeface="+mj-ea"/>
                <a:cs typeface="+mj-cs"/>
              </a:rPr>
              <a:t>Stratification in 2008</a:t>
            </a:r>
            <a:endParaRPr lang="en-US" sz="4400" dirty="0">
              <a:latin typeface="+mj-lt"/>
              <a:ea typeface="+mj-ea"/>
              <a:cs typeface="+mj-cs"/>
            </a:endParaRPr>
          </a:p>
        </p:txBody>
      </p:sp>
      <p:grpSp>
        <p:nvGrpSpPr>
          <p:cNvPr id="18" name="Group 17"/>
          <p:cNvGrpSpPr/>
          <p:nvPr/>
        </p:nvGrpSpPr>
        <p:grpSpPr>
          <a:xfrm>
            <a:off x="3478427" y="1956486"/>
            <a:ext cx="2673043" cy="2391032"/>
            <a:chOff x="2819400" y="762000"/>
            <a:chExt cx="3066748" cy="2743200"/>
          </a:xfrm>
        </p:grpSpPr>
        <p:pic>
          <p:nvPicPr>
            <p:cNvPr id="5125" name="Picture 10" descr="pe_map_hly0803"/>
            <p:cNvPicPr>
              <a:picLocks noChangeAspect="1" noChangeArrowheads="1"/>
            </p:cNvPicPr>
            <p:nvPr/>
          </p:nvPicPr>
          <p:blipFill>
            <a:blip r:embed="rId5" cstate="print"/>
            <a:srcRect r="8417"/>
            <a:stretch>
              <a:fillRect/>
            </a:stretch>
          </p:blipFill>
          <p:spPr bwMode="auto">
            <a:xfrm>
              <a:off x="2819400" y="762000"/>
              <a:ext cx="3066748" cy="2743200"/>
            </a:xfrm>
            <a:prstGeom prst="rect">
              <a:avLst/>
            </a:prstGeom>
            <a:noFill/>
            <a:ln w="9525">
              <a:noFill/>
              <a:miter lim="800000"/>
              <a:headEnd/>
              <a:tailEnd/>
            </a:ln>
          </p:spPr>
        </p:pic>
        <p:sp>
          <p:nvSpPr>
            <p:cNvPr id="14" name="TextBox 13"/>
            <p:cNvSpPr txBox="1"/>
            <p:nvPr/>
          </p:nvSpPr>
          <p:spPr>
            <a:xfrm>
              <a:off x="3200399" y="2743199"/>
              <a:ext cx="1232786" cy="423730"/>
            </a:xfrm>
            <a:prstGeom prst="rect">
              <a:avLst/>
            </a:prstGeom>
            <a:noFill/>
          </p:spPr>
          <p:txBody>
            <a:bodyPr wrap="square" rtlCol="0">
              <a:spAutoFit/>
            </a:bodyPr>
            <a:lstStyle/>
            <a:p>
              <a:r>
                <a:rPr lang="en-US" dirty="0" smtClean="0"/>
                <a:t>Summer</a:t>
              </a:r>
              <a:endParaRPr lang="en-US" dirty="0"/>
            </a:p>
          </p:txBody>
        </p:sp>
      </p:grpSp>
      <p:grpSp>
        <p:nvGrpSpPr>
          <p:cNvPr id="17" name="Group 16"/>
          <p:cNvGrpSpPr/>
          <p:nvPr/>
        </p:nvGrpSpPr>
        <p:grpSpPr>
          <a:xfrm>
            <a:off x="735227" y="1956485"/>
            <a:ext cx="2664393" cy="2391033"/>
            <a:chOff x="76200" y="762000"/>
            <a:chExt cx="3056822" cy="2743200"/>
          </a:xfrm>
        </p:grpSpPr>
        <p:pic>
          <p:nvPicPr>
            <p:cNvPr id="5126" name="Picture 11" descr="pe_map_hly0802"/>
            <p:cNvPicPr>
              <a:picLocks noChangeAspect="1" noChangeArrowheads="1"/>
            </p:cNvPicPr>
            <p:nvPr/>
          </p:nvPicPr>
          <p:blipFill>
            <a:blip r:embed="rId6" cstate="print"/>
            <a:srcRect r="8714"/>
            <a:stretch>
              <a:fillRect/>
            </a:stretch>
          </p:blipFill>
          <p:spPr bwMode="auto">
            <a:xfrm>
              <a:off x="76200" y="762000"/>
              <a:ext cx="3056822" cy="2743200"/>
            </a:xfrm>
            <a:prstGeom prst="rect">
              <a:avLst/>
            </a:prstGeom>
            <a:noFill/>
            <a:ln w="9525">
              <a:noFill/>
              <a:miter lim="800000"/>
              <a:headEnd/>
              <a:tailEnd/>
            </a:ln>
          </p:spPr>
        </p:pic>
        <p:sp>
          <p:nvSpPr>
            <p:cNvPr id="13" name="TextBox 12"/>
            <p:cNvSpPr txBox="1"/>
            <p:nvPr/>
          </p:nvSpPr>
          <p:spPr>
            <a:xfrm>
              <a:off x="457200" y="2514600"/>
              <a:ext cx="1143000" cy="646331"/>
            </a:xfrm>
            <a:prstGeom prst="rect">
              <a:avLst/>
            </a:prstGeom>
            <a:noFill/>
          </p:spPr>
          <p:txBody>
            <a:bodyPr wrap="square" rtlCol="0">
              <a:spAutoFit/>
            </a:bodyPr>
            <a:lstStyle/>
            <a:p>
              <a:r>
                <a:rPr lang="en-US" dirty="0" smtClean="0"/>
                <a:t>Early</a:t>
              </a:r>
              <a:br>
                <a:rPr lang="en-US" dirty="0" smtClean="0"/>
              </a:br>
              <a:r>
                <a:rPr lang="en-US" dirty="0" smtClean="0"/>
                <a:t>Spring</a:t>
              </a:r>
              <a:endParaRPr lang="en-US" dirty="0"/>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6"/>
                                        </p:tgtEl>
                                      </p:cBhvr>
                                      <p:by x="200000" y="200000"/>
                                    </p:animScale>
                                  </p:childTnLst>
                                </p:cTn>
                              </p:par>
                              <p:par>
                                <p:cTn id="7" presetID="0" presetClass="path" presetSubtype="0" accel="50000" decel="50000" fill="hold" nodeType="withEffect">
                                  <p:stCondLst>
                                    <p:cond delay="0"/>
                                  </p:stCondLst>
                                  <p:childTnLst>
                                    <p:animMotion origin="layout" path="M -0.01302 -0.05575 L -0.30382 0.15175 " pathEditMode="relative" rAng="0" ptsTypes="AA">
                                      <p:cBhvr>
                                        <p:cTn id="8" dur="2000" fill="hold"/>
                                        <p:tgtEl>
                                          <p:spTgt spid="16"/>
                                        </p:tgtEl>
                                        <p:attrNameLst>
                                          <p:attrName>ppt_x</p:attrName>
                                          <p:attrName>ppt_y</p:attrName>
                                        </p:attrNameLst>
                                      </p:cBhvr>
                                      <p:rCtr x="-145" y="104"/>
                                    </p:animMotion>
                                  </p:childTnLst>
                                </p:cTn>
                              </p:par>
                              <p:par>
                                <p:cTn id="9" presetID="10" presetClass="exit" presetSubtype="0" fill="hold" nodeType="withEffect">
                                  <p:stCondLst>
                                    <p:cond delay="0"/>
                                  </p:stCondLst>
                                  <p:childTnLst>
                                    <p:animEffect transition="out" filter="fade">
                                      <p:cBhvr>
                                        <p:cTn id="10" dur="2000"/>
                                        <p:tgtEl>
                                          <p:spTgt spid="17"/>
                                        </p:tgtEl>
                                      </p:cBhvr>
                                    </p:animEffect>
                                    <p:set>
                                      <p:cBhvr>
                                        <p:cTn id="11" dur="1" fill="hold">
                                          <p:stCondLst>
                                            <p:cond delay="1999"/>
                                          </p:stCondLst>
                                        </p:cTn>
                                        <p:tgtEl>
                                          <p:spTgt spid="17"/>
                                        </p:tgtEl>
                                        <p:attrNameLst>
                                          <p:attrName>style.visibility</p:attrName>
                                        </p:attrNameLst>
                                      </p:cBhvr>
                                      <p:to>
                                        <p:strVal val="hidden"/>
                                      </p:to>
                                    </p:set>
                                  </p:childTnLst>
                                </p:cTn>
                              </p:par>
                              <p:par>
                                <p:cTn id="12" presetID="10" presetClass="exit" presetSubtype="0" fill="hold" nodeType="withEffect">
                                  <p:stCondLst>
                                    <p:cond delay="0"/>
                                  </p:stCondLst>
                                  <p:childTnLst>
                                    <p:animEffect transition="out" filter="fade">
                                      <p:cBhvr>
                                        <p:cTn id="13" dur="2000"/>
                                        <p:tgtEl>
                                          <p:spTgt spid="18"/>
                                        </p:tgtEl>
                                      </p:cBhvr>
                                    </p:animEffect>
                                    <p:set>
                                      <p:cBhvr>
                                        <p:cTn id="14" dur="1" fill="hold">
                                          <p:stCondLst>
                                            <p:cond delay="19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2" descr="pe_map_me0823"/>
          <p:cNvPicPr>
            <a:picLocks noChangeAspect="1" noChangeArrowheads="1"/>
          </p:cNvPicPr>
          <p:nvPr/>
        </p:nvPicPr>
        <p:blipFill>
          <a:blip r:embed="rId3" cstate="print"/>
          <a:srcRect/>
          <a:stretch>
            <a:fillRect/>
          </a:stretch>
        </p:blipFill>
        <p:spPr bwMode="auto">
          <a:xfrm>
            <a:off x="1822622" y="1616674"/>
            <a:ext cx="6035041" cy="4943938"/>
          </a:xfrm>
          <a:prstGeom prst="rect">
            <a:avLst/>
          </a:prstGeom>
          <a:noFill/>
          <a:ln w="9525">
            <a:noFill/>
            <a:miter lim="800000"/>
            <a:headEnd/>
            <a:tailEnd/>
          </a:ln>
        </p:spPr>
      </p:pic>
      <p:grpSp>
        <p:nvGrpSpPr>
          <p:cNvPr id="14" name="Group 13"/>
          <p:cNvGrpSpPr/>
          <p:nvPr/>
        </p:nvGrpSpPr>
        <p:grpSpPr>
          <a:xfrm>
            <a:off x="3499022" y="1709350"/>
            <a:ext cx="2810819" cy="2525842"/>
            <a:chOff x="3200400" y="1633928"/>
            <a:chExt cx="2810819" cy="2525842"/>
          </a:xfrm>
        </p:grpSpPr>
        <p:sp>
          <p:nvSpPr>
            <p:cNvPr id="15" name="Freeform 14"/>
            <p:cNvSpPr/>
            <p:nvPr/>
          </p:nvSpPr>
          <p:spPr>
            <a:xfrm>
              <a:off x="3462728" y="1633928"/>
              <a:ext cx="2548491" cy="2525842"/>
            </a:xfrm>
            <a:custGeom>
              <a:avLst/>
              <a:gdLst>
                <a:gd name="connsiteX0" fmla="*/ 0 w 2548491"/>
                <a:gd name="connsiteY0" fmla="*/ 0 h 2525842"/>
                <a:gd name="connsiteX1" fmla="*/ 7495 w 2548491"/>
                <a:gd name="connsiteY1" fmla="*/ 209862 h 2525842"/>
                <a:gd name="connsiteX2" fmla="*/ 29980 w 2548491"/>
                <a:gd name="connsiteY2" fmla="*/ 247338 h 2525842"/>
                <a:gd name="connsiteX3" fmla="*/ 52465 w 2548491"/>
                <a:gd name="connsiteY3" fmla="*/ 254833 h 2525842"/>
                <a:gd name="connsiteX4" fmla="*/ 112426 w 2548491"/>
                <a:gd name="connsiteY4" fmla="*/ 299803 h 2525842"/>
                <a:gd name="connsiteX5" fmla="*/ 134911 w 2548491"/>
                <a:gd name="connsiteY5" fmla="*/ 307298 h 2525842"/>
                <a:gd name="connsiteX6" fmla="*/ 187377 w 2548491"/>
                <a:gd name="connsiteY6" fmla="*/ 352269 h 2525842"/>
                <a:gd name="connsiteX7" fmla="*/ 217357 w 2548491"/>
                <a:gd name="connsiteY7" fmla="*/ 419724 h 2525842"/>
                <a:gd name="connsiteX8" fmla="*/ 224852 w 2548491"/>
                <a:gd name="connsiteY8" fmla="*/ 442210 h 2525842"/>
                <a:gd name="connsiteX9" fmla="*/ 232347 w 2548491"/>
                <a:gd name="connsiteY9" fmla="*/ 464695 h 2525842"/>
                <a:gd name="connsiteX10" fmla="*/ 239842 w 2548491"/>
                <a:gd name="connsiteY10" fmla="*/ 509665 h 2525842"/>
                <a:gd name="connsiteX11" fmla="*/ 239842 w 2548491"/>
                <a:gd name="connsiteY11" fmla="*/ 749508 h 2525842"/>
                <a:gd name="connsiteX12" fmla="*/ 262328 w 2548491"/>
                <a:gd name="connsiteY12" fmla="*/ 816964 h 2525842"/>
                <a:gd name="connsiteX13" fmla="*/ 284813 w 2548491"/>
                <a:gd name="connsiteY13" fmla="*/ 891915 h 2525842"/>
                <a:gd name="connsiteX14" fmla="*/ 292308 w 2548491"/>
                <a:gd name="connsiteY14" fmla="*/ 914400 h 2525842"/>
                <a:gd name="connsiteX15" fmla="*/ 322288 w 2548491"/>
                <a:gd name="connsiteY15" fmla="*/ 959370 h 2525842"/>
                <a:gd name="connsiteX16" fmla="*/ 344774 w 2548491"/>
                <a:gd name="connsiteY16" fmla="*/ 1011836 h 2525842"/>
                <a:gd name="connsiteX17" fmla="*/ 367259 w 2548491"/>
                <a:gd name="connsiteY17" fmla="*/ 1026826 h 2525842"/>
                <a:gd name="connsiteX18" fmla="*/ 419724 w 2548491"/>
                <a:gd name="connsiteY18" fmla="*/ 1041816 h 2525842"/>
                <a:gd name="connsiteX19" fmla="*/ 487180 w 2548491"/>
                <a:gd name="connsiteY19" fmla="*/ 1064302 h 2525842"/>
                <a:gd name="connsiteX20" fmla="*/ 509665 w 2548491"/>
                <a:gd name="connsiteY20" fmla="*/ 1071797 h 2525842"/>
                <a:gd name="connsiteX21" fmla="*/ 622092 w 2548491"/>
                <a:gd name="connsiteY21" fmla="*/ 1079292 h 2525842"/>
                <a:gd name="connsiteX22" fmla="*/ 689547 w 2548491"/>
                <a:gd name="connsiteY22" fmla="*/ 1101777 h 2525842"/>
                <a:gd name="connsiteX23" fmla="*/ 712033 w 2548491"/>
                <a:gd name="connsiteY23" fmla="*/ 1109272 h 2525842"/>
                <a:gd name="connsiteX24" fmla="*/ 734518 w 2548491"/>
                <a:gd name="connsiteY24" fmla="*/ 1116767 h 2525842"/>
                <a:gd name="connsiteX25" fmla="*/ 779488 w 2548491"/>
                <a:gd name="connsiteY25" fmla="*/ 1124262 h 2525842"/>
                <a:gd name="connsiteX26" fmla="*/ 831954 w 2548491"/>
                <a:gd name="connsiteY26" fmla="*/ 1154242 h 2525842"/>
                <a:gd name="connsiteX27" fmla="*/ 839449 w 2548491"/>
                <a:gd name="connsiteY27" fmla="*/ 1176728 h 2525842"/>
                <a:gd name="connsiteX28" fmla="*/ 869429 w 2548491"/>
                <a:gd name="connsiteY28" fmla="*/ 1221698 h 2525842"/>
                <a:gd name="connsiteX29" fmla="*/ 914400 w 2548491"/>
                <a:gd name="connsiteY29" fmla="*/ 1281659 h 2525842"/>
                <a:gd name="connsiteX30" fmla="*/ 929390 w 2548491"/>
                <a:gd name="connsiteY30" fmla="*/ 1304144 h 2525842"/>
                <a:gd name="connsiteX31" fmla="*/ 966865 w 2548491"/>
                <a:gd name="connsiteY31" fmla="*/ 1371600 h 2525842"/>
                <a:gd name="connsiteX32" fmla="*/ 989351 w 2548491"/>
                <a:gd name="connsiteY32" fmla="*/ 1416570 h 2525842"/>
                <a:gd name="connsiteX33" fmla="*/ 1004341 w 2548491"/>
                <a:gd name="connsiteY33" fmla="*/ 1461541 h 2525842"/>
                <a:gd name="connsiteX34" fmla="*/ 1019331 w 2548491"/>
                <a:gd name="connsiteY34" fmla="*/ 1499016 h 2525842"/>
                <a:gd name="connsiteX35" fmla="*/ 1026826 w 2548491"/>
                <a:gd name="connsiteY35" fmla="*/ 1543987 h 2525842"/>
                <a:gd name="connsiteX36" fmla="*/ 1034321 w 2548491"/>
                <a:gd name="connsiteY36" fmla="*/ 1566472 h 2525842"/>
                <a:gd name="connsiteX37" fmla="*/ 1041816 w 2548491"/>
                <a:gd name="connsiteY37" fmla="*/ 1596452 h 2525842"/>
                <a:gd name="connsiteX38" fmla="*/ 1056806 w 2548491"/>
                <a:gd name="connsiteY38" fmla="*/ 1641423 h 2525842"/>
                <a:gd name="connsiteX39" fmla="*/ 1064302 w 2548491"/>
                <a:gd name="connsiteY39" fmla="*/ 1678898 h 2525842"/>
                <a:gd name="connsiteX40" fmla="*/ 1071797 w 2548491"/>
                <a:gd name="connsiteY40" fmla="*/ 1701383 h 2525842"/>
                <a:gd name="connsiteX41" fmla="*/ 1086787 w 2548491"/>
                <a:gd name="connsiteY41" fmla="*/ 1768839 h 2525842"/>
                <a:gd name="connsiteX42" fmla="*/ 1101777 w 2548491"/>
                <a:gd name="connsiteY42" fmla="*/ 1813810 h 2525842"/>
                <a:gd name="connsiteX43" fmla="*/ 1139252 w 2548491"/>
                <a:gd name="connsiteY43" fmla="*/ 1858780 h 2525842"/>
                <a:gd name="connsiteX44" fmla="*/ 1214203 w 2548491"/>
                <a:gd name="connsiteY44" fmla="*/ 1948721 h 2525842"/>
                <a:gd name="connsiteX45" fmla="*/ 1236688 w 2548491"/>
                <a:gd name="connsiteY45" fmla="*/ 1956216 h 2525842"/>
                <a:gd name="connsiteX46" fmla="*/ 1274164 w 2548491"/>
                <a:gd name="connsiteY46" fmla="*/ 1986197 h 2525842"/>
                <a:gd name="connsiteX47" fmla="*/ 1296649 w 2548491"/>
                <a:gd name="connsiteY47" fmla="*/ 1993692 h 2525842"/>
                <a:gd name="connsiteX48" fmla="*/ 1341620 w 2548491"/>
                <a:gd name="connsiteY48" fmla="*/ 2023672 h 2525842"/>
                <a:gd name="connsiteX49" fmla="*/ 1356610 w 2548491"/>
                <a:gd name="connsiteY49" fmla="*/ 2046157 h 2525842"/>
                <a:gd name="connsiteX50" fmla="*/ 1401580 w 2548491"/>
                <a:gd name="connsiteY50" fmla="*/ 2068642 h 2525842"/>
                <a:gd name="connsiteX51" fmla="*/ 1409075 w 2548491"/>
                <a:gd name="connsiteY51" fmla="*/ 2091128 h 2525842"/>
                <a:gd name="connsiteX52" fmla="*/ 1454046 w 2548491"/>
                <a:gd name="connsiteY52" fmla="*/ 2121108 h 2525842"/>
                <a:gd name="connsiteX53" fmla="*/ 1469036 w 2548491"/>
                <a:gd name="connsiteY53" fmla="*/ 2143593 h 2525842"/>
                <a:gd name="connsiteX54" fmla="*/ 1528997 w 2548491"/>
                <a:gd name="connsiteY54" fmla="*/ 2158583 h 2525842"/>
                <a:gd name="connsiteX55" fmla="*/ 1573967 w 2548491"/>
                <a:gd name="connsiteY55" fmla="*/ 2173574 h 2525842"/>
                <a:gd name="connsiteX56" fmla="*/ 1851285 w 2548491"/>
                <a:gd name="connsiteY56" fmla="*/ 2181069 h 2525842"/>
                <a:gd name="connsiteX57" fmla="*/ 1896256 w 2548491"/>
                <a:gd name="connsiteY57" fmla="*/ 2196059 h 2525842"/>
                <a:gd name="connsiteX58" fmla="*/ 1918741 w 2548491"/>
                <a:gd name="connsiteY58" fmla="*/ 2211049 h 2525842"/>
                <a:gd name="connsiteX59" fmla="*/ 1963711 w 2548491"/>
                <a:gd name="connsiteY59" fmla="*/ 2226039 h 2525842"/>
                <a:gd name="connsiteX60" fmla="*/ 2016177 w 2548491"/>
                <a:gd name="connsiteY60" fmla="*/ 2241029 h 2525842"/>
                <a:gd name="connsiteX61" fmla="*/ 2038662 w 2548491"/>
                <a:gd name="connsiteY61" fmla="*/ 2248524 h 2525842"/>
                <a:gd name="connsiteX62" fmla="*/ 2091128 w 2548491"/>
                <a:gd name="connsiteY62" fmla="*/ 2300990 h 2525842"/>
                <a:gd name="connsiteX63" fmla="*/ 2106118 w 2548491"/>
                <a:gd name="connsiteY63" fmla="*/ 2323475 h 2525842"/>
                <a:gd name="connsiteX64" fmla="*/ 2158583 w 2548491"/>
                <a:gd name="connsiteY64" fmla="*/ 2345961 h 2525842"/>
                <a:gd name="connsiteX65" fmla="*/ 2181069 w 2548491"/>
                <a:gd name="connsiteY65" fmla="*/ 2360951 h 2525842"/>
                <a:gd name="connsiteX66" fmla="*/ 2188564 w 2548491"/>
                <a:gd name="connsiteY66" fmla="*/ 2383436 h 2525842"/>
                <a:gd name="connsiteX67" fmla="*/ 2211049 w 2548491"/>
                <a:gd name="connsiteY67" fmla="*/ 2390931 h 2525842"/>
                <a:gd name="connsiteX68" fmla="*/ 2248524 w 2548491"/>
                <a:gd name="connsiteY68" fmla="*/ 2398426 h 2525842"/>
                <a:gd name="connsiteX69" fmla="*/ 2308485 w 2548491"/>
                <a:gd name="connsiteY69" fmla="*/ 2420911 h 2525842"/>
                <a:gd name="connsiteX70" fmla="*/ 2338465 w 2548491"/>
                <a:gd name="connsiteY70" fmla="*/ 2435902 h 2525842"/>
                <a:gd name="connsiteX71" fmla="*/ 2360951 w 2548491"/>
                <a:gd name="connsiteY71" fmla="*/ 2450892 h 2525842"/>
                <a:gd name="connsiteX72" fmla="*/ 2398426 w 2548491"/>
                <a:gd name="connsiteY72" fmla="*/ 2458387 h 2525842"/>
                <a:gd name="connsiteX73" fmla="*/ 2443397 w 2548491"/>
                <a:gd name="connsiteY73" fmla="*/ 2473377 h 2525842"/>
                <a:gd name="connsiteX74" fmla="*/ 2488367 w 2548491"/>
                <a:gd name="connsiteY74" fmla="*/ 2495862 h 2525842"/>
                <a:gd name="connsiteX75" fmla="*/ 2518347 w 2548491"/>
                <a:gd name="connsiteY75" fmla="*/ 2510852 h 2525842"/>
                <a:gd name="connsiteX76" fmla="*/ 2548328 w 2548491"/>
                <a:gd name="connsiteY76" fmla="*/ 2525842 h 2525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2548491" h="2525842">
                  <a:moveTo>
                    <a:pt x="0" y="0"/>
                  </a:moveTo>
                  <a:cubicBezTo>
                    <a:pt x="2498" y="69954"/>
                    <a:pt x="2988" y="140009"/>
                    <a:pt x="7495" y="209862"/>
                  </a:cubicBezTo>
                  <a:cubicBezTo>
                    <a:pt x="8445" y="224580"/>
                    <a:pt x="17257" y="239704"/>
                    <a:pt x="29980" y="247338"/>
                  </a:cubicBezTo>
                  <a:cubicBezTo>
                    <a:pt x="36754" y="251403"/>
                    <a:pt x="44970" y="252335"/>
                    <a:pt x="52465" y="254833"/>
                  </a:cubicBezTo>
                  <a:cubicBezTo>
                    <a:pt x="70222" y="272589"/>
                    <a:pt x="87004" y="291329"/>
                    <a:pt x="112426" y="299803"/>
                  </a:cubicBezTo>
                  <a:lnTo>
                    <a:pt x="134911" y="307298"/>
                  </a:lnTo>
                  <a:cubicBezTo>
                    <a:pt x="171262" y="343649"/>
                    <a:pt x="153132" y="329439"/>
                    <a:pt x="187377" y="352269"/>
                  </a:cubicBezTo>
                  <a:cubicBezTo>
                    <a:pt x="211131" y="387901"/>
                    <a:pt x="199519" y="366209"/>
                    <a:pt x="217357" y="419724"/>
                  </a:cubicBezTo>
                  <a:lnTo>
                    <a:pt x="224852" y="442210"/>
                  </a:lnTo>
                  <a:cubicBezTo>
                    <a:pt x="227350" y="449705"/>
                    <a:pt x="231048" y="456902"/>
                    <a:pt x="232347" y="464695"/>
                  </a:cubicBezTo>
                  <a:lnTo>
                    <a:pt x="239842" y="509665"/>
                  </a:lnTo>
                  <a:cubicBezTo>
                    <a:pt x="233043" y="611648"/>
                    <a:pt x="226147" y="644516"/>
                    <a:pt x="239842" y="749508"/>
                  </a:cubicBezTo>
                  <a:cubicBezTo>
                    <a:pt x="241886" y="765175"/>
                    <a:pt x="257559" y="797888"/>
                    <a:pt x="262328" y="816964"/>
                  </a:cubicBezTo>
                  <a:cubicBezTo>
                    <a:pt x="273655" y="862272"/>
                    <a:pt x="266566" y="837173"/>
                    <a:pt x="284813" y="891915"/>
                  </a:cubicBezTo>
                  <a:cubicBezTo>
                    <a:pt x="287311" y="899410"/>
                    <a:pt x="287926" y="907826"/>
                    <a:pt x="292308" y="914400"/>
                  </a:cubicBezTo>
                  <a:lnTo>
                    <a:pt x="322288" y="959370"/>
                  </a:lnTo>
                  <a:cubicBezTo>
                    <a:pt x="327496" y="974993"/>
                    <a:pt x="334481" y="999484"/>
                    <a:pt x="344774" y="1011836"/>
                  </a:cubicBezTo>
                  <a:cubicBezTo>
                    <a:pt x="350541" y="1018756"/>
                    <a:pt x="359202" y="1022798"/>
                    <a:pt x="367259" y="1026826"/>
                  </a:cubicBezTo>
                  <a:cubicBezTo>
                    <a:pt x="379853" y="1033123"/>
                    <a:pt x="407717" y="1038214"/>
                    <a:pt x="419724" y="1041816"/>
                  </a:cubicBezTo>
                  <a:cubicBezTo>
                    <a:pt x="419821" y="1041845"/>
                    <a:pt x="475889" y="1060538"/>
                    <a:pt x="487180" y="1064302"/>
                  </a:cubicBezTo>
                  <a:cubicBezTo>
                    <a:pt x="494675" y="1066800"/>
                    <a:pt x="501782" y="1071271"/>
                    <a:pt x="509665" y="1071797"/>
                  </a:cubicBezTo>
                  <a:lnTo>
                    <a:pt x="622092" y="1079292"/>
                  </a:lnTo>
                  <a:lnTo>
                    <a:pt x="689547" y="1101777"/>
                  </a:lnTo>
                  <a:lnTo>
                    <a:pt x="712033" y="1109272"/>
                  </a:lnTo>
                  <a:cubicBezTo>
                    <a:pt x="719528" y="1111770"/>
                    <a:pt x="726725" y="1115468"/>
                    <a:pt x="734518" y="1116767"/>
                  </a:cubicBezTo>
                  <a:lnTo>
                    <a:pt x="779488" y="1124262"/>
                  </a:lnTo>
                  <a:cubicBezTo>
                    <a:pt x="786865" y="1127950"/>
                    <a:pt x="824891" y="1145413"/>
                    <a:pt x="831954" y="1154242"/>
                  </a:cubicBezTo>
                  <a:cubicBezTo>
                    <a:pt x="836889" y="1160412"/>
                    <a:pt x="835612" y="1169821"/>
                    <a:pt x="839449" y="1176728"/>
                  </a:cubicBezTo>
                  <a:cubicBezTo>
                    <a:pt x="848198" y="1192477"/>
                    <a:pt x="856690" y="1208959"/>
                    <a:pt x="869429" y="1221698"/>
                  </a:cubicBezTo>
                  <a:cubicBezTo>
                    <a:pt x="897160" y="1249427"/>
                    <a:pt x="880499" y="1230807"/>
                    <a:pt x="914400" y="1281659"/>
                  </a:cubicBezTo>
                  <a:cubicBezTo>
                    <a:pt x="919397" y="1289154"/>
                    <a:pt x="926542" y="1295598"/>
                    <a:pt x="929390" y="1304144"/>
                  </a:cubicBezTo>
                  <a:cubicBezTo>
                    <a:pt x="947732" y="1359171"/>
                    <a:pt x="933207" y="1337942"/>
                    <a:pt x="966865" y="1371600"/>
                  </a:cubicBezTo>
                  <a:cubicBezTo>
                    <a:pt x="994211" y="1453628"/>
                    <a:pt x="950594" y="1329366"/>
                    <a:pt x="989351" y="1416570"/>
                  </a:cubicBezTo>
                  <a:cubicBezTo>
                    <a:pt x="995768" y="1431009"/>
                    <a:pt x="998473" y="1446870"/>
                    <a:pt x="1004341" y="1461541"/>
                  </a:cubicBezTo>
                  <a:lnTo>
                    <a:pt x="1019331" y="1499016"/>
                  </a:lnTo>
                  <a:cubicBezTo>
                    <a:pt x="1021829" y="1514006"/>
                    <a:pt x="1023529" y="1529152"/>
                    <a:pt x="1026826" y="1543987"/>
                  </a:cubicBezTo>
                  <a:cubicBezTo>
                    <a:pt x="1028540" y="1551699"/>
                    <a:pt x="1032151" y="1558876"/>
                    <a:pt x="1034321" y="1566472"/>
                  </a:cubicBezTo>
                  <a:cubicBezTo>
                    <a:pt x="1037151" y="1576377"/>
                    <a:pt x="1038856" y="1586586"/>
                    <a:pt x="1041816" y="1596452"/>
                  </a:cubicBezTo>
                  <a:cubicBezTo>
                    <a:pt x="1046356" y="1611587"/>
                    <a:pt x="1053707" y="1625929"/>
                    <a:pt x="1056806" y="1641423"/>
                  </a:cubicBezTo>
                  <a:cubicBezTo>
                    <a:pt x="1059305" y="1653915"/>
                    <a:pt x="1061212" y="1666539"/>
                    <a:pt x="1064302" y="1678898"/>
                  </a:cubicBezTo>
                  <a:cubicBezTo>
                    <a:pt x="1066218" y="1686563"/>
                    <a:pt x="1069881" y="1693718"/>
                    <a:pt x="1071797" y="1701383"/>
                  </a:cubicBezTo>
                  <a:cubicBezTo>
                    <a:pt x="1082496" y="1744180"/>
                    <a:pt x="1075245" y="1730365"/>
                    <a:pt x="1086787" y="1768839"/>
                  </a:cubicBezTo>
                  <a:cubicBezTo>
                    <a:pt x="1091327" y="1783974"/>
                    <a:pt x="1093012" y="1800663"/>
                    <a:pt x="1101777" y="1813810"/>
                  </a:cubicBezTo>
                  <a:cubicBezTo>
                    <a:pt x="1155341" y="1894155"/>
                    <a:pt x="1071926" y="1772219"/>
                    <a:pt x="1139252" y="1858780"/>
                  </a:cubicBezTo>
                  <a:cubicBezTo>
                    <a:pt x="1156052" y="1880380"/>
                    <a:pt x="1185840" y="1939267"/>
                    <a:pt x="1214203" y="1948721"/>
                  </a:cubicBezTo>
                  <a:lnTo>
                    <a:pt x="1236688" y="1956216"/>
                  </a:lnTo>
                  <a:cubicBezTo>
                    <a:pt x="1250629" y="1970157"/>
                    <a:pt x="1255257" y="1976743"/>
                    <a:pt x="1274164" y="1986197"/>
                  </a:cubicBezTo>
                  <a:cubicBezTo>
                    <a:pt x="1281230" y="1989730"/>
                    <a:pt x="1289743" y="1989855"/>
                    <a:pt x="1296649" y="1993692"/>
                  </a:cubicBezTo>
                  <a:cubicBezTo>
                    <a:pt x="1312398" y="2002441"/>
                    <a:pt x="1341620" y="2023672"/>
                    <a:pt x="1341620" y="2023672"/>
                  </a:cubicBezTo>
                  <a:cubicBezTo>
                    <a:pt x="1346617" y="2031167"/>
                    <a:pt x="1350240" y="2039787"/>
                    <a:pt x="1356610" y="2046157"/>
                  </a:cubicBezTo>
                  <a:cubicBezTo>
                    <a:pt x="1371139" y="2060686"/>
                    <a:pt x="1383292" y="2062546"/>
                    <a:pt x="1401580" y="2068642"/>
                  </a:cubicBezTo>
                  <a:cubicBezTo>
                    <a:pt x="1404078" y="2076137"/>
                    <a:pt x="1403488" y="2085541"/>
                    <a:pt x="1409075" y="2091128"/>
                  </a:cubicBezTo>
                  <a:cubicBezTo>
                    <a:pt x="1421814" y="2103867"/>
                    <a:pt x="1454046" y="2121108"/>
                    <a:pt x="1454046" y="2121108"/>
                  </a:cubicBezTo>
                  <a:cubicBezTo>
                    <a:pt x="1459043" y="2128603"/>
                    <a:pt x="1462002" y="2137966"/>
                    <a:pt x="1469036" y="2143593"/>
                  </a:cubicBezTo>
                  <a:cubicBezTo>
                    <a:pt x="1476878" y="2149867"/>
                    <a:pt x="1526873" y="2158004"/>
                    <a:pt x="1528997" y="2158583"/>
                  </a:cubicBezTo>
                  <a:cubicBezTo>
                    <a:pt x="1544241" y="2162741"/>
                    <a:pt x="1558172" y="2173147"/>
                    <a:pt x="1573967" y="2173574"/>
                  </a:cubicBezTo>
                  <a:lnTo>
                    <a:pt x="1851285" y="2181069"/>
                  </a:lnTo>
                  <a:cubicBezTo>
                    <a:pt x="1866275" y="2186066"/>
                    <a:pt x="1883109" y="2187294"/>
                    <a:pt x="1896256" y="2196059"/>
                  </a:cubicBezTo>
                  <a:cubicBezTo>
                    <a:pt x="1903751" y="2201056"/>
                    <a:pt x="1910510" y="2207391"/>
                    <a:pt x="1918741" y="2211049"/>
                  </a:cubicBezTo>
                  <a:cubicBezTo>
                    <a:pt x="1933180" y="2217466"/>
                    <a:pt x="1948721" y="2221042"/>
                    <a:pt x="1963711" y="2226039"/>
                  </a:cubicBezTo>
                  <a:cubicBezTo>
                    <a:pt x="2017620" y="2244008"/>
                    <a:pt x="1950304" y="2222208"/>
                    <a:pt x="2016177" y="2241029"/>
                  </a:cubicBezTo>
                  <a:cubicBezTo>
                    <a:pt x="2023773" y="2243199"/>
                    <a:pt x="2031167" y="2246026"/>
                    <a:pt x="2038662" y="2248524"/>
                  </a:cubicBezTo>
                  <a:cubicBezTo>
                    <a:pt x="2073024" y="2300069"/>
                    <a:pt x="2051550" y="2287798"/>
                    <a:pt x="2091128" y="2300990"/>
                  </a:cubicBezTo>
                  <a:cubicBezTo>
                    <a:pt x="2096125" y="2308485"/>
                    <a:pt x="2099198" y="2317708"/>
                    <a:pt x="2106118" y="2323475"/>
                  </a:cubicBezTo>
                  <a:cubicBezTo>
                    <a:pt x="2129507" y="2342966"/>
                    <a:pt x="2135156" y="2334247"/>
                    <a:pt x="2158583" y="2345961"/>
                  </a:cubicBezTo>
                  <a:cubicBezTo>
                    <a:pt x="2166640" y="2349990"/>
                    <a:pt x="2173574" y="2355954"/>
                    <a:pt x="2181069" y="2360951"/>
                  </a:cubicBezTo>
                  <a:cubicBezTo>
                    <a:pt x="2183567" y="2368446"/>
                    <a:pt x="2182978" y="2377850"/>
                    <a:pt x="2188564" y="2383436"/>
                  </a:cubicBezTo>
                  <a:cubicBezTo>
                    <a:pt x="2194150" y="2389022"/>
                    <a:pt x="2203384" y="2389015"/>
                    <a:pt x="2211049" y="2390931"/>
                  </a:cubicBezTo>
                  <a:cubicBezTo>
                    <a:pt x="2223408" y="2394021"/>
                    <a:pt x="2236032" y="2395928"/>
                    <a:pt x="2248524" y="2398426"/>
                  </a:cubicBezTo>
                  <a:cubicBezTo>
                    <a:pt x="2294711" y="2429216"/>
                    <a:pt x="2243649" y="2399298"/>
                    <a:pt x="2308485" y="2420911"/>
                  </a:cubicBezTo>
                  <a:cubicBezTo>
                    <a:pt x="2319085" y="2424444"/>
                    <a:pt x="2328764" y="2430359"/>
                    <a:pt x="2338465" y="2435902"/>
                  </a:cubicBezTo>
                  <a:cubicBezTo>
                    <a:pt x="2346286" y="2440371"/>
                    <a:pt x="2352516" y="2447729"/>
                    <a:pt x="2360951" y="2450892"/>
                  </a:cubicBezTo>
                  <a:cubicBezTo>
                    <a:pt x="2372879" y="2455365"/>
                    <a:pt x="2386136" y="2455035"/>
                    <a:pt x="2398426" y="2458387"/>
                  </a:cubicBezTo>
                  <a:cubicBezTo>
                    <a:pt x="2413670" y="2462545"/>
                    <a:pt x="2443397" y="2473377"/>
                    <a:pt x="2443397" y="2473377"/>
                  </a:cubicBezTo>
                  <a:cubicBezTo>
                    <a:pt x="2486608" y="2502184"/>
                    <a:pt x="2444924" y="2477244"/>
                    <a:pt x="2488367" y="2495862"/>
                  </a:cubicBezTo>
                  <a:cubicBezTo>
                    <a:pt x="2498637" y="2500263"/>
                    <a:pt x="2508077" y="2506451"/>
                    <a:pt x="2518347" y="2510852"/>
                  </a:cubicBezTo>
                  <a:cubicBezTo>
                    <a:pt x="2548491" y="2523771"/>
                    <a:pt x="2533320" y="2510834"/>
                    <a:pt x="2548328" y="2525842"/>
                  </a:cubicBezTo>
                </a:path>
              </a:pathLst>
            </a:custGeom>
            <a:ln w="57150">
              <a:solidFill>
                <a:srgbClr val="4127DF"/>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US" dirty="0"/>
            </a:p>
          </p:txBody>
        </p:sp>
        <p:sp>
          <p:nvSpPr>
            <p:cNvPr id="16" name="TextBox 15"/>
            <p:cNvSpPr txBox="1"/>
            <p:nvPr/>
          </p:nvSpPr>
          <p:spPr>
            <a:xfrm>
              <a:off x="3200400" y="3048000"/>
              <a:ext cx="1524000" cy="646331"/>
            </a:xfrm>
            <a:prstGeom prst="rect">
              <a:avLst/>
            </a:prstGeom>
            <a:noFill/>
          </p:spPr>
          <p:txBody>
            <a:bodyPr wrap="square" rtlCol="0">
              <a:spAutoFit/>
            </a:bodyPr>
            <a:lstStyle/>
            <a:p>
              <a:r>
                <a:rPr lang="en-US" b="1" dirty="0" smtClean="0">
                  <a:solidFill>
                    <a:srgbClr val="4127DF"/>
                  </a:solidFill>
                </a:rPr>
                <a:t>70m isobath transect</a:t>
              </a:r>
              <a:endParaRPr lang="en-US" b="1" dirty="0">
                <a:solidFill>
                  <a:srgbClr val="4127DF"/>
                </a:solidFill>
              </a:endParaRPr>
            </a:p>
          </p:txBody>
        </p:sp>
      </p:grpSp>
      <p:grpSp>
        <p:nvGrpSpPr>
          <p:cNvPr id="11" name="Group 10"/>
          <p:cNvGrpSpPr/>
          <p:nvPr/>
        </p:nvGrpSpPr>
        <p:grpSpPr>
          <a:xfrm>
            <a:off x="5995087" y="4122267"/>
            <a:ext cx="1905000" cy="445532"/>
            <a:chOff x="5638800" y="4038600"/>
            <a:chExt cx="1905000" cy="445532"/>
          </a:xfrm>
        </p:grpSpPr>
        <p:sp>
          <p:nvSpPr>
            <p:cNvPr id="12" name="Oval 11"/>
            <p:cNvSpPr/>
            <p:nvPr/>
          </p:nvSpPr>
          <p:spPr>
            <a:xfrm>
              <a:off x="5791200" y="4038600"/>
              <a:ext cx="152400" cy="1524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5638800" y="4114800"/>
              <a:ext cx="1905000" cy="369332"/>
            </a:xfrm>
            <a:prstGeom prst="rect">
              <a:avLst/>
            </a:prstGeom>
            <a:noFill/>
          </p:spPr>
          <p:txBody>
            <a:bodyPr wrap="square" rtlCol="0">
              <a:spAutoFit/>
            </a:bodyPr>
            <a:lstStyle/>
            <a:p>
              <a:r>
                <a:rPr lang="en-US" b="1" dirty="0" smtClean="0">
                  <a:solidFill>
                    <a:srgbClr val="C00000"/>
                  </a:solidFill>
                </a:rPr>
                <a:t>Mooring 2</a:t>
              </a:r>
              <a:endParaRPr lang="en-US" b="1" dirty="0">
                <a:solidFill>
                  <a:srgbClr val="C00000"/>
                </a:solidFill>
              </a:endParaRPr>
            </a:p>
          </p:txBody>
        </p:sp>
      </p:grpSp>
      <p:sp>
        <p:nvSpPr>
          <p:cNvPr id="9" name="TextBox 8"/>
          <p:cNvSpPr txBox="1"/>
          <p:nvPr/>
        </p:nvSpPr>
        <p:spPr>
          <a:xfrm>
            <a:off x="5617029" y="3048000"/>
            <a:ext cx="881743" cy="369332"/>
          </a:xfrm>
          <a:prstGeom prst="rect">
            <a:avLst/>
          </a:prstGeom>
          <a:noFill/>
        </p:spPr>
        <p:txBody>
          <a:bodyPr wrap="square" rtlCol="0">
            <a:spAutoFit/>
          </a:bodyPr>
          <a:lstStyle/>
          <a:p>
            <a:r>
              <a:rPr lang="en-US" dirty="0" smtClean="0"/>
              <a:t>Inner</a:t>
            </a:r>
            <a:endParaRPr lang="en-US" dirty="0"/>
          </a:p>
        </p:txBody>
      </p:sp>
      <p:sp>
        <p:nvSpPr>
          <p:cNvPr id="10" name="TextBox 9"/>
          <p:cNvSpPr txBox="1"/>
          <p:nvPr/>
        </p:nvSpPr>
        <p:spPr>
          <a:xfrm>
            <a:off x="5127170" y="3712028"/>
            <a:ext cx="1066800" cy="369332"/>
          </a:xfrm>
          <a:prstGeom prst="rect">
            <a:avLst/>
          </a:prstGeom>
          <a:noFill/>
        </p:spPr>
        <p:txBody>
          <a:bodyPr wrap="square" rtlCol="0">
            <a:spAutoFit/>
          </a:bodyPr>
          <a:lstStyle/>
          <a:p>
            <a:r>
              <a:rPr lang="en-US" dirty="0" smtClean="0"/>
              <a:t>middle</a:t>
            </a:r>
            <a:endParaRPr lang="en-US" dirty="0"/>
          </a:p>
        </p:txBody>
      </p:sp>
      <p:sp>
        <p:nvSpPr>
          <p:cNvPr id="17" name="TextBox 16"/>
          <p:cNvSpPr txBox="1"/>
          <p:nvPr/>
        </p:nvSpPr>
        <p:spPr>
          <a:xfrm>
            <a:off x="5377543" y="4604657"/>
            <a:ext cx="870857" cy="369332"/>
          </a:xfrm>
          <a:prstGeom prst="rect">
            <a:avLst/>
          </a:prstGeom>
          <a:noFill/>
        </p:spPr>
        <p:txBody>
          <a:bodyPr wrap="square" rtlCol="0">
            <a:spAutoFit/>
          </a:bodyPr>
          <a:lstStyle/>
          <a:p>
            <a:r>
              <a:rPr lang="en-US" dirty="0" smtClean="0"/>
              <a:t>outer</a:t>
            </a:r>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hly0803_70m.png"/>
          <p:cNvPicPr>
            <a:picLocks noChangeAspect="1"/>
          </p:cNvPicPr>
          <p:nvPr/>
        </p:nvPicPr>
        <p:blipFill>
          <a:blip r:embed="rId2" cstate="print"/>
          <a:stretch>
            <a:fillRect/>
          </a:stretch>
        </p:blipFill>
        <p:spPr>
          <a:xfrm>
            <a:off x="704537" y="1911246"/>
            <a:ext cx="6423595" cy="4099938"/>
          </a:xfrm>
          <a:prstGeom prst="rect">
            <a:avLst/>
          </a:prstGeom>
        </p:spPr>
      </p:pic>
      <p:sp>
        <p:nvSpPr>
          <p:cNvPr id="7" name="Title 1"/>
          <p:cNvSpPr>
            <a:spLocks noGrp="1"/>
          </p:cNvSpPr>
          <p:nvPr>
            <p:ph type="title"/>
          </p:nvPr>
        </p:nvSpPr>
        <p:spPr>
          <a:xfrm>
            <a:off x="615846" y="269823"/>
            <a:ext cx="8229600" cy="914400"/>
          </a:xfrm>
        </p:spPr>
        <p:txBody>
          <a:bodyPr>
            <a:normAutofit fontScale="90000"/>
          </a:bodyPr>
          <a:lstStyle/>
          <a:p>
            <a:r>
              <a:rPr lang="en-US" dirty="0" smtClean="0"/>
              <a:t>70m Isobath Transect</a:t>
            </a:r>
            <a:br>
              <a:rPr lang="en-US" dirty="0" smtClean="0"/>
            </a:br>
            <a:r>
              <a:rPr lang="en-US" sz="4000" dirty="0" smtClean="0"/>
              <a:t>(summer 2008)</a:t>
            </a:r>
            <a:endParaRPr lang="en-US" dirty="0" smtClean="0"/>
          </a:p>
        </p:txBody>
      </p:sp>
      <p:sp>
        <p:nvSpPr>
          <p:cNvPr id="8" name="TextBox 7"/>
          <p:cNvSpPr txBox="1"/>
          <p:nvPr/>
        </p:nvSpPr>
        <p:spPr>
          <a:xfrm>
            <a:off x="4616970" y="1938847"/>
            <a:ext cx="2068643" cy="369332"/>
          </a:xfrm>
          <a:prstGeom prst="rect">
            <a:avLst/>
          </a:prstGeom>
          <a:noFill/>
        </p:spPr>
        <p:txBody>
          <a:bodyPr wrap="square" rtlCol="0">
            <a:spAutoFit/>
          </a:bodyPr>
          <a:lstStyle/>
          <a:p>
            <a:r>
              <a:rPr lang="en-US" dirty="0" smtClean="0"/>
              <a:t>Stratification Index</a:t>
            </a:r>
            <a:endParaRPr lang="en-US" dirty="0"/>
          </a:p>
        </p:txBody>
      </p:sp>
      <p:sp>
        <p:nvSpPr>
          <p:cNvPr id="9" name="TextBox 8"/>
          <p:cNvSpPr txBox="1"/>
          <p:nvPr/>
        </p:nvSpPr>
        <p:spPr>
          <a:xfrm>
            <a:off x="4864986" y="2719820"/>
            <a:ext cx="2097945" cy="307777"/>
          </a:xfrm>
          <a:prstGeom prst="rect">
            <a:avLst/>
          </a:prstGeom>
          <a:noFill/>
        </p:spPr>
        <p:txBody>
          <a:bodyPr wrap="square" rtlCol="0">
            <a:spAutoFit/>
          </a:bodyPr>
          <a:lstStyle/>
          <a:p>
            <a:r>
              <a:rPr lang="en-US" sz="1400" dirty="0" smtClean="0"/>
              <a:t>Due to temperature</a:t>
            </a:r>
            <a:endParaRPr lang="en-US" sz="1400" dirty="0"/>
          </a:p>
        </p:txBody>
      </p:sp>
      <p:sp>
        <p:nvSpPr>
          <p:cNvPr id="10" name="TextBox 9"/>
          <p:cNvSpPr txBox="1"/>
          <p:nvPr/>
        </p:nvSpPr>
        <p:spPr>
          <a:xfrm>
            <a:off x="996787" y="2408337"/>
            <a:ext cx="2405982" cy="307777"/>
          </a:xfrm>
          <a:prstGeom prst="rect">
            <a:avLst/>
          </a:prstGeom>
          <a:noFill/>
        </p:spPr>
        <p:txBody>
          <a:bodyPr wrap="square" rtlCol="0">
            <a:spAutoFit/>
          </a:bodyPr>
          <a:lstStyle/>
          <a:p>
            <a:r>
              <a:rPr lang="en-US" sz="1400" dirty="0" smtClean="0"/>
              <a:t>Due to Salinity</a:t>
            </a:r>
            <a:endParaRPr lang="en-US" sz="1400" dirty="0"/>
          </a:p>
        </p:txBody>
      </p:sp>
      <p:sp>
        <p:nvSpPr>
          <p:cNvPr id="11" name="TextBox 10"/>
          <p:cNvSpPr txBox="1"/>
          <p:nvPr/>
        </p:nvSpPr>
        <p:spPr>
          <a:xfrm>
            <a:off x="1037065" y="1604875"/>
            <a:ext cx="1248934" cy="369332"/>
          </a:xfrm>
          <a:prstGeom prst="rect">
            <a:avLst/>
          </a:prstGeom>
          <a:noFill/>
        </p:spPr>
        <p:txBody>
          <a:bodyPr wrap="square" rtlCol="0">
            <a:spAutoFit/>
          </a:bodyPr>
          <a:lstStyle/>
          <a:p>
            <a:r>
              <a:rPr lang="en-US" dirty="0" smtClean="0"/>
              <a:t>North</a:t>
            </a:r>
            <a:endParaRPr lang="en-US" dirty="0"/>
          </a:p>
        </p:txBody>
      </p:sp>
      <p:sp>
        <p:nvSpPr>
          <p:cNvPr id="12" name="TextBox 11"/>
          <p:cNvSpPr txBox="1"/>
          <p:nvPr/>
        </p:nvSpPr>
        <p:spPr>
          <a:xfrm>
            <a:off x="5964848" y="1597381"/>
            <a:ext cx="983091" cy="369332"/>
          </a:xfrm>
          <a:prstGeom prst="rect">
            <a:avLst/>
          </a:prstGeom>
          <a:noFill/>
        </p:spPr>
        <p:txBody>
          <a:bodyPr wrap="square" rtlCol="0">
            <a:spAutoFit/>
          </a:bodyPr>
          <a:lstStyle/>
          <a:p>
            <a:r>
              <a:rPr lang="en-US" dirty="0" smtClean="0"/>
              <a:t>South</a:t>
            </a:r>
            <a:endParaRPr lang="en-US" dirty="0"/>
          </a:p>
        </p:txBody>
      </p:sp>
      <p:sp>
        <p:nvSpPr>
          <p:cNvPr id="13" name="TextBox 12"/>
          <p:cNvSpPr txBox="1"/>
          <p:nvPr/>
        </p:nvSpPr>
        <p:spPr>
          <a:xfrm>
            <a:off x="1056150" y="2965267"/>
            <a:ext cx="4999876" cy="369332"/>
          </a:xfrm>
          <a:prstGeom prst="rect">
            <a:avLst/>
          </a:prstGeom>
          <a:solidFill>
            <a:schemeClr val="accent1">
              <a:lumMod val="40000"/>
              <a:lumOff val="60000"/>
            </a:schemeClr>
          </a:solidFill>
        </p:spPr>
        <p:txBody>
          <a:bodyPr wrap="square" rtlCol="0">
            <a:spAutoFit/>
          </a:bodyPr>
          <a:lstStyle/>
          <a:p>
            <a:r>
              <a:rPr lang="en-US" dirty="0" smtClean="0"/>
              <a:t>Temperature (color); density (black contours)</a:t>
            </a:r>
            <a:endParaRPr lang="en-US" dirty="0"/>
          </a:p>
        </p:txBody>
      </p:sp>
      <p:sp>
        <p:nvSpPr>
          <p:cNvPr id="14" name="TextBox 13"/>
          <p:cNvSpPr txBox="1"/>
          <p:nvPr/>
        </p:nvSpPr>
        <p:spPr>
          <a:xfrm>
            <a:off x="1028283" y="4375893"/>
            <a:ext cx="5020247" cy="369332"/>
          </a:xfrm>
          <a:prstGeom prst="rect">
            <a:avLst/>
          </a:prstGeom>
          <a:solidFill>
            <a:schemeClr val="accent1">
              <a:lumMod val="40000"/>
              <a:lumOff val="60000"/>
            </a:schemeClr>
          </a:solidFill>
        </p:spPr>
        <p:txBody>
          <a:bodyPr wrap="square" rtlCol="0">
            <a:spAutoFit/>
          </a:bodyPr>
          <a:lstStyle/>
          <a:p>
            <a:r>
              <a:rPr lang="en-US" dirty="0" smtClean="0"/>
              <a:t>Salinity (color); density (black contours)</a:t>
            </a:r>
            <a:endParaRPr lang="en-US" dirty="0"/>
          </a:p>
        </p:txBody>
      </p:sp>
      <p:sp>
        <p:nvSpPr>
          <p:cNvPr id="15" name="TextBox 14"/>
          <p:cNvSpPr txBox="1"/>
          <p:nvPr/>
        </p:nvSpPr>
        <p:spPr>
          <a:xfrm>
            <a:off x="3023799" y="6031786"/>
            <a:ext cx="1683112" cy="369332"/>
          </a:xfrm>
          <a:prstGeom prst="rect">
            <a:avLst/>
          </a:prstGeom>
          <a:noFill/>
        </p:spPr>
        <p:txBody>
          <a:bodyPr wrap="square" rtlCol="0">
            <a:spAutoFit/>
          </a:bodyPr>
          <a:lstStyle/>
          <a:p>
            <a:r>
              <a:rPr lang="en-US" dirty="0" smtClean="0"/>
              <a:t>Distance (km)</a:t>
            </a:r>
            <a:endParaRPr lang="en-US" dirty="0"/>
          </a:p>
        </p:txBody>
      </p:sp>
      <p:sp>
        <p:nvSpPr>
          <p:cNvPr id="16" name="TextBox 15"/>
          <p:cNvSpPr txBox="1"/>
          <p:nvPr/>
        </p:nvSpPr>
        <p:spPr>
          <a:xfrm>
            <a:off x="7150308" y="1716374"/>
            <a:ext cx="1993692" cy="3416320"/>
          </a:xfrm>
          <a:prstGeom prst="rect">
            <a:avLst/>
          </a:prstGeom>
          <a:noFill/>
        </p:spPr>
        <p:txBody>
          <a:bodyPr wrap="square" rtlCol="0">
            <a:spAutoFit/>
          </a:bodyPr>
          <a:lstStyle/>
          <a:p>
            <a:pPr>
              <a:buFont typeface="Arial" pitchFamily="34" charset="0"/>
              <a:buChar char="•"/>
            </a:pPr>
            <a:r>
              <a:rPr lang="en-US" dirty="0" smtClean="0"/>
              <a:t>2-Layer structure</a:t>
            </a:r>
            <a:br>
              <a:rPr lang="en-US" dirty="0" smtClean="0"/>
            </a:br>
            <a:endParaRPr lang="en-US" dirty="0" smtClean="0"/>
          </a:p>
          <a:p>
            <a:pPr>
              <a:buFont typeface="Arial" pitchFamily="34" charset="0"/>
              <a:buChar char="•"/>
            </a:pPr>
            <a:r>
              <a:rPr lang="en-US" dirty="0" smtClean="0"/>
              <a:t>Stratification stronger in North</a:t>
            </a:r>
            <a:br>
              <a:rPr lang="en-US" dirty="0" smtClean="0"/>
            </a:br>
            <a:endParaRPr lang="en-US" dirty="0" smtClean="0"/>
          </a:p>
          <a:p>
            <a:pPr>
              <a:buFont typeface="Arial" pitchFamily="34" charset="0"/>
              <a:buChar char="•"/>
            </a:pPr>
            <a:r>
              <a:rPr lang="en-US" dirty="0" smtClean="0"/>
              <a:t>Salinity stratification dominates in North/ temperature dominates in South</a:t>
            </a:r>
            <a:br>
              <a:rPr lang="en-US" dirty="0" smtClean="0"/>
            </a:br>
            <a:endParaRPr lang="en-US"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1221697" y="801974"/>
            <a:ext cx="5726243" cy="60560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146" name="Picture 8" descr="pe_moor_ctd"/>
          <p:cNvPicPr>
            <a:picLocks noChangeAspect="1" noChangeArrowheads="1"/>
          </p:cNvPicPr>
          <p:nvPr/>
        </p:nvPicPr>
        <p:blipFill>
          <a:blip r:embed="rId4" cstate="print"/>
          <a:srcRect/>
          <a:stretch>
            <a:fillRect/>
          </a:stretch>
        </p:blipFill>
        <p:spPr bwMode="auto">
          <a:xfrm>
            <a:off x="1220788" y="1970088"/>
            <a:ext cx="5721350" cy="4887912"/>
          </a:xfrm>
          <a:prstGeom prst="rect">
            <a:avLst/>
          </a:prstGeom>
          <a:noFill/>
          <a:ln w="9525">
            <a:noFill/>
            <a:miter lim="800000"/>
            <a:headEnd/>
            <a:tailEnd/>
          </a:ln>
        </p:spPr>
      </p:pic>
      <p:sp>
        <p:nvSpPr>
          <p:cNvPr id="6147" name="Text Box 9"/>
          <p:cNvSpPr txBox="1">
            <a:spLocks noChangeArrowheads="1"/>
          </p:cNvSpPr>
          <p:nvPr/>
        </p:nvSpPr>
        <p:spPr bwMode="auto">
          <a:xfrm>
            <a:off x="810562" y="111489"/>
            <a:ext cx="6009963" cy="584775"/>
          </a:xfrm>
          <a:prstGeom prst="rect">
            <a:avLst/>
          </a:prstGeom>
          <a:noFill/>
          <a:ln w="9525">
            <a:noFill/>
            <a:miter lim="800000"/>
            <a:headEnd/>
            <a:tailEnd/>
          </a:ln>
        </p:spPr>
        <p:txBody>
          <a:bodyPr wrap="square">
            <a:spAutoFit/>
          </a:bodyPr>
          <a:lstStyle/>
          <a:p>
            <a:pPr>
              <a:spcBef>
                <a:spcPct val="50000"/>
              </a:spcBef>
            </a:pPr>
            <a:r>
              <a:rPr lang="en-US" sz="3200" dirty="0" smtClean="0"/>
              <a:t>M2 Temperature vs. Stratification</a:t>
            </a:r>
            <a:endParaRPr lang="en-US" sz="3200" dirty="0"/>
          </a:p>
        </p:txBody>
      </p:sp>
      <p:grpSp>
        <p:nvGrpSpPr>
          <p:cNvPr id="2" name="Group 40"/>
          <p:cNvGrpSpPr>
            <a:grpSpLocks/>
          </p:cNvGrpSpPr>
          <p:nvPr/>
        </p:nvGrpSpPr>
        <p:grpSpPr bwMode="auto">
          <a:xfrm>
            <a:off x="1550988" y="798513"/>
            <a:ext cx="4946650" cy="2151062"/>
            <a:chOff x="192" y="528"/>
            <a:chExt cx="3072" cy="1296"/>
          </a:xfrm>
        </p:grpSpPr>
        <p:grpSp>
          <p:nvGrpSpPr>
            <p:cNvPr id="3" name="Group 36"/>
            <p:cNvGrpSpPr>
              <a:grpSpLocks/>
            </p:cNvGrpSpPr>
            <p:nvPr/>
          </p:nvGrpSpPr>
          <p:grpSpPr bwMode="auto">
            <a:xfrm>
              <a:off x="192" y="528"/>
              <a:ext cx="3072" cy="1295"/>
              <a:chOff x="96" y="480"/>
              <a:chExt cx="3072" cy="1295"/>
            </a:xfrm>
          </p:grpSpPr>
          <p:grpSp>
            <p:nvGrpSpPr>
              <p:cNvPr id="4" name="Group 34"/>
              <p:cNvGrpSpPr>
                <a:grpSpLocks/>
              </p:cNvGrpSpPr>
              <p:nvPr/>
            </p:nvGrpSpPr>
            <p:grpSpPr bwMode="auto">
              <a:xfrm>
                <a:off x="96" y="480"/>
                <a:ext cx="3072" cy="1295"/>
                <a:chOff x="96" y="480"/>
                <a:chExt cx="3072" cy="1295"/>
              </a:xfrm>
            </p:grpSpPr>
            <p:grpSp>
              <p:nvGrpSpPr>
                <p:cNvPr id="5" name="Group 33"/>
                <p:cNvGrpSpPr>
                  <a:grpSpLocks/>
                </p:cNvGrpSpPr>
                <p:nvPr/>
              </p:nvGrpSpPr>
              <p:grpSpPr bwMode="auto">
                <a:xfrm>
                  <a:off x="96" y="480"/>
                  <a:ext cx="3072" cy="1295"/>
                  <a:chOff x="96" y="480"/>
                  <a:chExt cx="3072" cy="1295"/>
                </a:xfrm>
              </p:grpSpPr>
              <p:grpSp>
                <p:nvGrpSpPr>
                  <p:cNvPr id="6" name="Group 28"/>
                  <p:cNvGrpSpPr>
                    <a:grpSpLocks/>
                  </p:cNvGrpSpPr>
                  <p:nvPr/>
                </p:nvGrpSpPr>
                <p:grpSpPr bwMode="auto">
                  <a:xfrm>
                    <a:off x="96" y="480"/>
                    <a:ext cx="3072" cy="1295"/>
                    <a:chOff x="96" y="576"/>
                    <a:chExt cx="3072" cy="1199"/>
                  </a:xfrm>
                </p:grpSpPr>
                <p:grpSp>
                  <p:nvGrpSpPr>
                    <p:cNvPr id="7" name="Group 9"/>
                    <p:cNvGrpSpPr>
                      <a:grpSpLocks/>
                    </p:cNvGrpSpPr>
                    <p:nvPr/>
                  </p:nvGrpSpPr>
                  <p:grpSpPr bwMode="auto">
                    <a:xfrm>
                      <a:off x="96" y="576"/>
                      <a:ext cx="2976" cy="1199"/>
                      <a:chOff x="306" y="720"/>
                      <a:chExt cx="5155" cy="3120"/>
                    </a:xfrm>
                  </p:grpSpPr>
                  <p:pic>
                    <p:nvPicPr>
                      <p:cNvPr id="6162" name="Picture 10" descr="htcon_95-09.jpg                                                00000026KINGSTON                       00000000:"/>
                      <p:cNvPicPr>
                        <a:picLocks noChangeAspect="1" noChangeArrowheads="1"/>
                      </p:cNvPicPr>
                      <p:nvPr/>
                    </p:nvPicPr>
                    <p:blipFill>
                      <a:blip r:embed="rId5" cstate="print"/>
                      <a:srcRect b="20132"/>
                      <a:stretch>
                        <a:fillRect/>
                      </a:stretch>
                    </p:blipFill>
                    <p:spPr bwMode="auto">
                      <a:xfrm>
                        <a:off x="306" y="720"/>
                        <a:ext cx="5136" cy="1756"/>
                      </a:xfrm>
                      <a:prstGeom prst="rect">
                        <a:avLst/>
                      </a:prstGeom>
                      <a:noFill/>
                      <a:ln w="9525">
                        <a:noFill/>
                        <a:miter lim="800000"/>
                        <a:headEnd/>
                        <a:tailEnd/>
                      </a:ln>
                    </p:spPr>
                  </p:pic>
                  <p:pic>
                    <p:nvPicPr>
                      <p:cNvPr id="6163" name="Picture 11" descr="m2_tem_anom.jpg                                                00000026KINGSTON                       00000000:"/>
                      <p:cNvPicPr>
                        <a:picLocks noChangeAspect="1" noChangeArrowheads="1"/>
                      </p:cNvPicPr>
                      <p:nvPr/>
                    </p:nvPicPr>
                    <p:blipFill>
                      <a:blip r:embed="rId6" cstate="print"/>
                      <a:srcRect b="57326"/>
                      <a:stretch>
                        <a:fillRect/>
                      </a:stretch>
                    </p:blipFill>
                    <p:spPr bwMode="auto">
                      <a:xfrm>
                        <a:off x="363" y="2424"/>
                        <a:ext cx="5098" cy="1416"/>
                      </a:xfrm>
                      <a:prstGeom prst="rect">
                        <a:avLst/>
                      </a:prstGeom>
                      <a:noFill/>
                      <a:ln w="9525">
                        <a:noFill/>
                        <a:miter lim="800000"/>
                        <a:headEnd/>
                        <a:tailEnd/>
                      </a:ln>
                    </p:spPr>
                  </p:pic>
                </p:grpSp>
                <p:sp>
                  <p:nvSpPr>
                    <p:cNvPr id="6160" name="Text Box 19"/>
                    <p:cNvSpPr txBox="1">
                      <a:spLocks noChangeArrowheads="1"/>
                    </p:cNvSpPr>
                    <p:nvPr/>
                  </p:nvSpPr>
                  <p:spPr bwMode="auto">
                    <a:xfrm>
                      <a:off x="1728" y="1440"/>
                      <a:ext cx="576" cy="174"/>
                    </a:xfrm>
                    <a:prstGeom prst="rect">
                      <a:avLst/>
                    </a:prstGeom>
                    <a:noFill/>
                    <a:ln w="9525">
                      <a:noFill/>
                      <a:miter lim="800000"/>
                      <a:headEnd/>
                      <a:tailEnd/>
                    </a:ln>
                  </p:spPr>
                  <p:txBody>
                    <a:bodyPr>
                      <a:spAutoFit/>
                    </a:bodyPr>
                    <a:lstStyle/>
                    <a:p>
                      <a:pPr>
                        <a:spcBef>
                          <a:spcPct val="50000"/>
                        </a:spcBef>
                      </a:pPr>
                      <a:r>
                        <a:rPr lang="en-US" sz="1200" b="1" dirty="0">
                          <a:solidFill>
                            <a:srgbClr val="FF050B"/>
                          </a:solidFill>
                          <a:latin typeface="Lucida Calligraphy" pitchFamily="66" charset="0"/>
                        </a:rPr>
                        <a:t>Warm</a:t>
                      </a:r>
                      <a:endParaRPr lang="en-US" dirty="0"/>
                    </a:p>
                  </p:txBody>
                </p:sp>
                <p:sp>
                  <p:nvSpPr>
                    <p:cNvPr id="6161" name="Text Box 20"/>
                    <p:cNvSpPr txBox="1">
                      <a:spLocks noChangeArrowheads="1"/>
                    </p:cNvSpPr>
                    <p:nvPr/>
                  </p:nvSpPr>
                  <p:spPr bwMode="auto">
                    <a:xfrm>
                      <a:off x="2592" y="1248"/>
                      <a:ext cx="576" cy="174"/>
                    </a:xfrm>
                    <a:prstGeom prst="rect">
                      <a:avLst/>
                    </a:prstGeom>
                    <a:noFill/>
                    <a:ln w="9525">
                      <a:noFill/>
                      <a:miter lim="800000"/>
                      <a:headEnd/>
                      <a:tailEnd/>
                    </a:ln>
                  </p:spPr>
                  <p:txBody>
                    <a:bodyPr>
                      <a:spAutoFit/>
                    </a:bodyPr>
                    <a:lstStyle/>
                    <a:p>
                      <a:pPr>
                        <a:spcBef>
                          <a:spcPct val="50000"/>
                        </a:spcBef>
                      </a:pPr>
                      <a:r>
                        <a:rPr lang="en-US" sz="1200" b="1" dirty="0">
                          <a:solidFill>
                            <a:srgbClr val="080AE5"/>
                          </a:solidFill>
                          <a:latin typeface="Lucida Calligraphy" pitchFamily="66" charset="0"/>
                        </a:rPr>
                        <a:t>Cold</a:t>
                      </a:r>
                      <a:endParaRPr lang="en-US" dirty="0"/>
                    </a:p>
                  </p:txBody>
                </p:sp>
              </p:grpSp>
              <p:sp>
                <p:nvSpPr>
                  <p:cNvPr id="6158" name="Rectangle 32"/>
                  <p:cNvSpPr>
                    <a:spLocks noChangeArrowheads="1"/>
                  </p:cNvSpPr>
                  <p:nvPr/>
                </p:nvSpPr>
                <p:spPr bwMode="auto">
                  <a:xfrm>
                    <a:off x="336" y="1232"/>
                    <a:ext cx="1392" cy="47"/>
                  </a:xfrm>
                  <a:prstGeom prst="rect">
                    <a:avLst/>
                  </a:prstGeom>
                  <a:solidFill>
                    <a:schemeClr val="bg1"/>
                  </a:solidFill>
                  <a:ln w="9525">
                    <a:noFill/>
                    <a:miter lim="800000"/>
                    <a:headEnd/>
                    <a:tailEnd/>
                  </a:ln>
                </p:spPr>
                <p:txBody>
                  <a:bodyPr wrap="none" anchor="ctr"/>
                  <a:lstStyle/>
                  <a:p>
                    <a:endParaRPr lang="en-US" dirty="0"/>
                  </a:p>
                </p:txBody>
              </p:sp>
            </p:grpSp>
            <p:sp>
              <p:nvSpPr>
                <p:cNvPr id="6156" name="Text Box 31"/>
                <p:cNvSpPr txBox="1">
                  <a:spLocks noChangeArrowheads="1"/>
                </p:cNvSpPr>
                <p:nvPr/>
              </p:nvSpPr>
              <p:spPr bwMode="auto">
                <a:xfrm>
                  <a:off x="336" y="1200"/>
                  <a:ext cx="486" cy="154"/>
                </a:xfrm>
                <a:prstGeom prst="rect">
                  <a:avLst/>
                </a:prstGeom>
                <a:noFill/>
                <a:ln w="9525">
                  <a:noFill/>
                  <a:miter lim="800000"/>
                  <a:headEnd/>
                  <a:tailEnd/>
                </a:ln>
              </p:spPr>
              <p:txBody>
                <a:bodyPr>
                  <a:spAutoFit/>
                </a:bodyPr>
                <a:lstStyle/>
                <a:p>
                  <a:r>
                    <a:rPr lang="en-US" sz="1000" b="1" dirty="0">
                      <a:solidFill>
                        <a:srgbClr val="FF050B"/>
                      </a:solidFill>
                    </a:rPr>
                    <a:t>Anomaly</a:t>
                  </a:r>
                  <a:endParaRPr lang="en-US" sz="1400" b="1" dirty="0">
                    <a:solidFill>
                      <a:srgbClr val="FF050B"/>
                    </a:solidFill>
                  </a:endParaRPr>
                </a:p>
              </p:txBody>
            </p:sp>
          </p:grpSp>
          <p:sp>
            <p:nvSpPr>
              <p:cNvPr id="6154" name="Rectangle 35"/>
              <p:cNvSpPr>
                <a:spLocks noChangeArrowheads="1"/>
              </p:cNvSpPr>
              <p:nvPr/>
            </p:nvSpPr>
            <p:spPr bwMode="auto">
              <a:xfrm>
                <a:off x="336" y="576"/>
                <a:ext cx="1138" cy="148"/>
              </a:xfrm>
              <a:prstGeom prst="rect">
                <a:avLst/>
              </a:prstGeom>
              <a:noFill/>
              <a:ln w="9525">
                <a:noFill/>
                <a:miter lim="800000"/>
                <a:headEnd/>
                <a:tailEnd/>
              </a:ln>
            </p:spPr>
            <p:txBody>
              <a:bodyPr wrap="none">
                <a:spAutoFit/>
              </a:bodyPr>
              <a:lstStyle/>
              <a:p>
                <a:r>
                  <a:rPr lang="en-US" sz="1000" b="1" dirty="0" smtClean="0">
                    <a:solidFill>
                      <a:srgbClr val="FF050B"/>
                    </a:solidFill>
                  </a:rPr>
                  <a:t>Depth-Integrated Temperature</a:t>
                </a:r>
                <a:endParaRPr lang="en-US" sz="1000" b="1" dirty="0">
                  <a:solidFill>
                    <a:srgbClr val="FF050B"/>
                  </a:solidFill>
                </a:endParaRPr>
              </a:p>
            </p:txBody>
          </p:sp>
        </p:grpSp>
        <p:sp>
          <p:nvSpPr>
            <p:cNvPr id="6152" name="Rectangle 39"/>
            <p:cNvSpPr>
              <a:spLocks noChangeArrowheads="1"/>
            </p:cNvSpPr>
            <p:nvPr/>
          </p:nvSpPr>
          <p:spPr bwMode="auto">
            <a:xfrm>
              <a:off x="384" y="528"/>
              <a:ext cx="1344" cy="48"/>
            </a:xfrm>
            <a:prstGeom prst="rect">
              <a:avLst/>
            </a:prstGeom>
            <a:solidFill>
              <a:srgbClr val="FFFFFF"/>
            </a:solidFill>
            <a:ln w="9525">
              <a:noFill/>
              <a:miter lim="800000"/>
              <a:headEnd/>
              <a:tailEnd/>
            </a:ln>
          </p:spPr>
          <p:txBody>
            <a:bodyPr wrap="none" anchor="ctr"/>
            <a:lstStyle/>
            <a:p>
              <a:endParaRPr lang="en-US" dirty="0"/>
            </a:p>
          </p:txBody>
        </p:sp>
      </p:grpSp>
      <p:sp>
        <p:nvSpPr>
          <p:cNvPr id="19" name="Rectangle 18"/>
          <p:cNvSpPr/>
          <p:nvPr/>
        </p:nvSpPr>
        <p:spPr>
          <a:xfrm>
            <a:off x="3419475" y="938214"/>
            <a:ext cx="1725613" cy="5140298"/>
          </a:xfrm>
          <a:prstGeom prst="rect">
            <a:avLst/>
          </a:prstGeom>
          <a:solidFill>
            <a:srgbClr val="E2BCBC">
              <a:alpha val="32941"/>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20" name="Picture 19" descr="m2_map.gif"/>
          <p:cNvPicPr>
            <a:picLocks noChangeAspect="1"/>
          </p:cNvPicPr>
          <p:nvPr/>
        </p:nvPicPr>
        <p:blipFill>
          <a:blip r:embed="rId7" cstate="print"/>
          <a:stretch>
            <a:fillRect/>
          </a:stretch>
        </p:blipFill>
        <p:spPr>
          <a:xfrm>
            <a:off x="6633148" y="0"/>
            <a:ext cx="2510852" cy="1756672"/>
          </a:xfrm>
          <a:prstGeom prst="rect">
            <a:avLst/>
          </a:prstGeom>
        </p:spPr>
      </p:pic>
      <p:sp>
        <p:nvSpPr>
          <p:cNvPr id="21" name="TextBox 20"/>
          <p:cNvSpPr txBox="1"/>
          <p:nvPr/>
        </p:nvSpPr>
        <p:spPr>
          <a:xfrm>
            <a:off x="6962931" y="1956217"/>
            <a:ext cx="2181069" cy="4247317"/>
          </a:xfrm>
          <a:prstGeom prst="rect">
            <a:avLst/>
          </a:prstGeom>
          <a:noFill/>
        </p:spPr>
        <p:txBody>
          <a:bodyPr wrap="square" rtlCol="0">
            <a:spAutoFit/>
          </a:bodyPr>
          <a:lstStyle/>
          <a:p>
            <a:pPr>
              <a:buFont typeface="Arial" pitchFamily="34" charset="0"/>
              <a:buChar char="•"/>
            </a:pPr>
            <a:r>
              <a:rPr lang="en-US" dirty="0" smtClean="0"/>
              <a:t>CTD data (blue stars) confirm that stratification calculated from M2 is good</a:t>
            </a:r>
            <a:br>
              <a:rPr lang="en-US" dirty="0" smtClean="0"/>
            </a:br>
            <a:endParaRPr lang="en-US" dirty="0" smtClean="0"/>
          </a:p>
          <a:p>
            <a:pPr>
              <a:buFont typeface="Arial" pitchFamily="34" charset="0"/>
              <a:buChar char="•"/>
            </a:pPr>
            <a:r>
              <a:rPr lang="en-US" dirty="0" smtClean="0"/>
              <a:t>Lower stratification before 2002 (other than 1997)</a:t>
            </a:r>
            <a:br>
              <a:rPr lang="en-US" dirty="0" smtClean="0"/>
            </a:br>
            <a:endParaRPr lang="en-US" dirty="0" smtClean="0"/>
          </a:p>
          <a:p>
            <a:pPr>
              <a:buFont typeface="Arial" pitchFamily="34" charset="0"/>
              <a:buChar char="•"/>
            </a:pPr>
            <a:r>
              <a:rPr lang="en-US" dirty="0" smtClean="0"/>
              <a:t>High/low stratification years do not align with warm/cold years</a:t>
            </a:r>
            <a:br>
              <a:rPr lang="en-US" dirty="0" smtClean="0"/>
            </a:br>
            <a:endParaRPr lang="en-US" dirty="0" smtClean="0"/>
          </a:p>
        </p:txBody>
      </p:sp>
      <p:sp>
        <p:nvSpPr>
          <p:cNvPr id="23" name="Rectangle 22"/>
          <p:cNvSpPr/>
          <p:nvPr/>
        </p:nvSpPr>
        <p:spPr>
          <a:xfrm>
            <a:off x="1334125" y="2623279"/>
            <a:ext cx="322288" cy="247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914400" y="1446551"/>
            <a:ext cx="7652479" cy="377002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94" name="Title 1"/>
          <p:cNvSpPr>
            <a:spLocks noGrp="1"/>
          </p:cNvSpPr>
          <p:nvPr>
            <p:ph type="title"/>
          </p:nvPr>
        </p:nvSpPr>
        <p:spPr/>
        <p:txBody>
          <a:bodyPr/>
          <a:lstStyle/>
          <a:p>
            <a:pPr eaLnBrk="1" hangingPunct="1"/>
            <a:r>
              <a:rPr lang="en-US" dirty="0" smtClean="0"/>
              <a:t>Seasonal Cycle</a:t>
            </a:r>
          </a:p>
        </p:txBody>
      </p:sp>
      <p:pic>
        <p:nvPicPr>
          <p:cNvPr id="6" name="Content Placeholder 5" descr="pe_all_years.png"/>
          <p:cNvPicPr>
            <a:picLocks noGrp="1" noChangeAspect="1"/>
          </p:cNvPicPr>
          <p:nvPr>
            <p:ph idx="1"/>
          </p:nvPr>
        </p:nvPicPr>
        <p:blipFill>
          <a:blip r:embed="rId4" cstate="print"/>
          <a:srcRect/>
          <a:stretch>
            <a:fillRect/>
          </a:stretch>
        </p:blipFill>
        <p:spPr>
          <a:xfrm>
            <a:off x="949325" y="1414463"/>
            <a:ext cx="7386638" cy="4475162"/>
          </a:xfrm>
        </p:spPr>
      </p:pic>
      <p:pic>
        <p:nvPicPr>
          <p:cNvPr id="8196" name="Picture 6" descr="pe_daily_clim.png"/>
          <p:cNvPicPr>
            <a:picLocks noChangeAspect="1"/>
          </p:cNvPicPr>
          <p:nvPr/>
        </p:nvPicPr>
        <p:blipFill>
          <a:blip r:embed="rId5" cstate="print"/>
          <a:srcRect/>
          <a:stretch>
            <a:fillRect/>
          </a:stretch>
        </p:blipFill>
        <p:spPr bwMode="auto">
          <a:xfrm>
            <a:off x="938213" y="1414463"/>
            <a:ext cx="7410450" cy="4491037"/>
          </a:xfrm>
          <a:prstGeom prst="rect">
            <a:avLst/>
          </a:prstGeom>
          <a:noFill/>
          <a:ln w="9525">
            <a:noFill/>
            <a:miter lim="800000"/>
            <a:headEnd/>
            <a:tailEnd/>
          </a:ln>
        </p:spPr>
      </p:pic>
      <p:pic>
        <p:nvPicPr>
          <p:cNvPr id="8" name="Picture 7" descr="pe_high.png"/>
          <p:cNvPicPr>
            <a:picLocks noChangeAspect="1"/>
          </p:cNvPicPr>
          <p:nvPr/>
        </p:nvPicPr>
        <p:blipFill>
          <a:blip r:embed="rId6" cstate="print"/>
          <a:srcRect/>
          <a:stretch>
            <a:fillRect/>
          </a:stretch>
        </p:blipFill>
        <p:spPr bwMode="auto">
          <a:xfrm>
            <a:off x="933450" y="1597025"/>
            <a:ext cx="7408863" cy="4308475"/>
          </a:xfrm>
          <a:prstGeom prst="rect">
            <a:avLst/>
          </a:prstGeom>
          <a:noFill/>
          <a:ln w="9525">
            <a:noFill/>
            <a:miter lim="800000"/>
            <a:headEnd/>
            <a:tailEnd/>
          </a:ln>
        </p:spPr>
      </p:pic>
      <p:pic>
        <p:nvPicPr>
          <p:cNvPr id="9" name="Picture 8" descr="pe_low.png"/>
          <p:cNvPicPr>
            <a:picLocks noChangeAspect="1"/>
          </p:cNvPicPr>
          <p:nvPr/>
        </p:nvPicPr>
        <p:blipFill>
          <a:blip r:embed="rId7" cstate="print"/>
          <a:srcRect/>
          <a:stretch>
            <a:fillRect/>
          </a:stretch>
        </p:blipFill>
        <p:spPr bwMode="auto">
          <a:xfrm>
            <a:off x="931863" y="1587500"/>
            <a:ext cx="7410450" cy="4308475"/>
          </a:xfrm>
          <a:prstGeom prst="rect">
            <a:avLst/>
          </a:prstGeom>
          <a:noFill/>
          <a:ln w="9525">
            <a:noFill/>
            <a:miter lim="800000"/>
            <a:headEnd/>
            <a:tailEnd/>
          </a:ln>
        </p:spPr>
      </p:pic>
      <p:sp>
        <p:nvSpPr>
          <p:cNvPr id="10" name="TextBox 9"/>
          <p:cNvSpPr txBox="1">
            <a:spLocks noChangeArrowheads="1"/>
          </p:cNvSpPr>
          <p:nvPr/>
        </p:nvSpPr>
        <p:spPr bwMode="auto">
          <a:xfrm>
            <a:off x="2030413" y="1971675"/>
            <a:ext cx="2767012" cy="368300"/>
          </a:xfrm>
          <a:prstGeom prst="rect">
            <a:avLst/>
          </a:prstGeom>
          <a:noFill/>
          <a:ln w="9525">
            <a:noFill/>
            <a:miter lim="800000"/>
            <a:headEnd/>
            <a:tailEnd/>
          </a:ln>
        </p:spPr>
        <p:txBody>
          <a:bodyPr>
            <a:spAutoFit/>
          </a:bodyPr>
          <a:lstStyle/>
          <a:p>
            <a:r>
              <a:rPr lang="en-US" dirty="0">
                <a:solidFill>
                  <a:srgbClr val="FF0000"/>
                </a:solidFill>
              </a:rPr>
              <a:t>1997, 2003-2005, 2007</a:t>
            </a:r>
          </a:p>
        </p:txBody>
      </p:sp>
      <p:sp>
        <p:nvSpPr>
          <p:cNvPr id="11" name="TextBox 10"/>
          <p:cNvSpPr txBox="1">
            <a:spLocks noChangeArrowheads="1"/>
          </p:cNvSpPr>
          <p:nvPr/>
        </p:nvSpPr>
        <p:spPr bwMode="auto">
          <a:xfrm>
            <a:off x="2030413" y="2374900"/>
            <a:ext cx="2030412" cy="369888"/>
          </a:xfrm>
          <a:prstGeom prst="rect">
            <a:avLst/>
          </a:prstGeom>
          <a:noFill/>
          <a:ln w="9525">
            <a:noFill/>
            <a:miter lim="800000"/>
            <a:headEnd/>
            <a:tailEnd/>
          </a:ln>
        </p:spPr>
        <p:txBody>
          <a:bodyPr>
            <a:spAutoFit/>
          </a:bodyPr>
          <a:lstStyle/>
          <a:p>
            <a:r>
              <a:rPr lang="en-US" dirty="0">
                <a:solidFill>
                  <a:srgbClr val="00B050"/>
                </a:solidFill>
              </a:rPr>
              <a:t>1998-2001</a:t>
            </a:r>
          </a:p>
        </p:txBody>
      </p:sp>
      <p:pic>
        <p:nvPicPr>
          <p:cNvPr id="12" name="Picture 11" descr="pe_1997_2008.png"/>
          <p:cNvPicPr>
            <a:picLocks noChangeAspect="1"/>
          </p:cNvPicPr>
          <p:nvPr/>
        </p:nvPicPr>
        <p:blipFill>
          <a:blip r:embed="rId8" cstate="print"/>
          <a:srcRect/>
          <a:stretch>
            <a:fillRect/>
          </a:stretch>
        </p:blipFill>
        <p:spPr bwMode="auto">
          <a:xfrm>
            <a:off x="949325" y="1430338"/>
            <a:ext cx="7397750" cy="448310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000"/>
                                        <p:tgtEl>
                                          <p:spTgt spid="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20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2000"/>
                                        <p:tgtEl>
                                          <p:spTgt spid="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20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2000"/>
                                        <p:tgtEl>
                                          <p:spTgt spid="12"/>
                                        </p:tgtEl>
                                      </p:cBhvr>
                                    </p:animEffect>
                                  </p:childTnLst>
                                </p:cTn>
                              </p:par>
                              <p:par>
                                <p:cTn id="29" presetID="10" presetClass="exit" presetSubtype="0" fill="hold" nodeType="withEffect">
                                  <p:stCondLst>
                                    <p:cond delay="0"/>
                                  </p:stCondLst>
                                  <p:childTnLst>
                                    <p:animEffect transition="out" filter="fade">
                                      <p:cBhvr>
                                        <p:cTn id="30" dur="2000"/>
                                        <p:tgtEl>
                                          <p:spTgt spid="9"/>
                                        </p:tgtEl>
                                      </p:cBhvr>
                                    </p:animEffect>
                                    <p:set>
                                      <p:cBhvr>
                                        <p:cTn id="31" dur="1" fill="hold">
                                          <p:stCondLst>
                                            <p:cond delay="1999"/>
                                          </p:stCondLst>
                                        </p:cTn>
                                        <p:tgtEl>
                                          <p:spTgt spid="9"/>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2000"/>
                                        <p:tgtEl>
                                          <p:spTgt spid="8"/>
                                        </p:tgtEl>
                                      </p:cBhvr>
                                    </p:animEffect>
                                    <p:set>
                                      <p:cBhvr>
                                        <p:cTn id="34" dur="1" fill="hold">
                                          <p:stCondLst>
                                            <p:cond delay="1999"/>
                                          </p:stCondLst>
                                        </p:cTn>
                                        <p:tgtEl>
                                          <p:spTgt spid="8"/>
                                        </p:tgtEl>
                                        <p:attrNameLst>
                                          <p:attrName>style.visibility</p:attrName>
                                        </p:attrNameLst>
                                      </p:cBhvr>
                                      <p:to>
                                        <p:strVal val="hidden"/>
                                      </p:to>
                                    </p:set>
                                  </p:childTnLst>
                                </p:cTn>
                              </p:par>
                              <p:par>
                                <p:cTn id="35" presetID="10" presetClass="exit" presetSubtype="0" fill="hold" grpId="1" nodeType="withEffect">
                                  <p:stCondLst>
                                    <p:cond delay="0"/>
                                  </p:stCondLst>
                                  <p:childTnLst>
                                    <p:animEffect transition="out" filter="fade">
                                      <p:cBhvr>
                                        <p:cTn id="36" dur="2000"/>
                                        <p:tgtEl>
                                          <p:spTgt spid="11"/>
                                        </p:tgtEl>
                                      </p:cBhvr>
                                    </p:animEffect>
                                    <p:set>
                                      <p:cBhvr>
                                        <p:cTn id="37" dur="1" fill="hold">
                                          <p:stCondLst>
                                            <p:cond delay="1999"/>
                                          </p:stCondLst>
                                        </p:cTn>
                                        <p:tgtEl>
                                          <p:spTgt spid="11"/>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2000"/>
                                        <p:tgtEl>
                                          <p:spTgt spid="10"/>
                                        </p:tgtEl>
                                      </p:cBhvr>
                                    </p:animEffect>
                                    <p:set>
                                      <p:cBhvr>
                                        <p:cTn id="40" dur="1" fill="hold">
                                          <p:stCondLst>
                                            <p:cond delay="19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1" grpId="0"/>
      <p:bldP spid="11"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body" idx="1"/>
          </p:nvPr>
        </p:nvSpPr>
        <p:spPr>
          <a:xfrm>
            <a:off x="5831174" y="824460"/>
            <a:ext cx="3132944" cy="5301704"/>
          </a:xfrm>
        </p:spPr>
        <p:txBody>
          <a:bodyPr>
            <a:normAutofit/>
          </a:bodyPr>
          <a:lstStyle/>
          <a:p>
            <a:pPr eaLnBrk="1" hangingPunct="1">
              <a:lnSpc>
                <a:spcPct val="90000"/>
              </a:lnSpc>
            </a:pPr>
            <a:r>
              <a:rPr lang="en-US" sz="2800" dirty="0" smtClean="0"/>
              <a:t>Significant trend toward later stratification breakdown in the fall (2.5 days later per year)</a:t>
            </a:r>
            <a:br>
              <a:rPr lang="en-US" sz="2800" dirty="0" smtClean="0"/>
            </a:br>
            <a:endParaRPr lang="en-US" sz="2800" dirty="0" smtClean="0"/>
          </a:p>
          <a:p>
            <a:pPr eaLnBrk="1" hangingPunct="1">
              <a:lnSpc>
                <a:spcPct val="90000"/>
              </a:lnSpc>
            </a:pPr>
            <a:r>
              <a:rPr lang="en-US" sz="2800" dirty="0" smtClean="0"/>
              <a:t>Stronger max stratification after 2002 (marginally significant)</a:t>
            </a:r>
          </a:p>
        </p:txBody>
      </p:sp>
      <p:pic>
        <p:nvPicPr>
          <p:cNvPr id="11267" name="Picture 7" descr="reshape_pe_m2"/>
          <p:cNvPicPr>
            <a:picLocks noChangeAspect="1" noChangeArrowheads="1"/>
          </p:cNvPicPr>
          <p:nvPr/>
        </p:nvPicPr>
        <p:blipFill>
          <a:blip r:embed="rId2" cstate="print"/>
          <a:srcRect l="6365" t="12896" b="3607"/>
          <a:stretch>
            <a:fillRect/>
          </a:stretch>
        </p:blipFill>
        <p:spPr bwMode="auto">
          <a:xfrm>
            <a:off x="727024" y="884420"/>
            <a:ext cx="4961796" cy="5726242"/>
          </a:xfrm>
          <a:prstGeom prst="rect">
            <a:avLst/>
          </a:prstGeom>
          <a:noFill/>
          <a:ln w="9525">
            <a:noFill/>
            <a:miter lim="800000"/>
            <a:headEnd/>
            <a:tailEnd/>
          </a:ln>
        </p:spPr>
      </p:pic>
      <p:sp>
        <p:nvSpPr>
          <p:cNvPr id="11268" name="Text Box 8"/>
          <p:cNvSpPr txBox="1">
            <a:spLocks noChangeArrowheads="1"/>
          </p:cNvSpPr>
          <p:nvPr/>
        </p:nvSpPr>
        <p:spPr bwMode="auto">
          <a:xfrm>
            <a:off x="788077" y="186440"/>
            <a:ext cx="6617064" cy="584775"/>
          </a:xfrm>
          <a:prstGeom prst="rect">
            <a:avLst/>
          </a:prstGeom>
          <a:noFill/>
          <a:ln w="9525">
            <a:noFill/>
            <a:miter lim="800000"/>
            <a:headEnd/>
            <a:tailEnd/>
          </a:ln>
        </p:spPr>
        <p:txBody>
          <a:bodyPr wrap="square">
            <a:spAutoFit/>
          </a:bodyPr>
          <a:lstStyle/>
          <a:p>
            <a:pPr>
              <a:spcBef>
                <a:spcPct val="50000"/>
              </a:spcBef>
            </a:pPr>
            <a:r>
              <a:rPr lang="en-US" sz="3200" dirty="0" smtClean="0"/>
              <a:t>Seasonal and interannual variability</a:t>
            </a:r>
            <a:endParaRPr lang="en-US" sz="3200" dirty="0"/>
          </a:p>
        </p:txBody>
      </p:sp>
      <p:cxnSp>
        <p:nvCxnSpPr>
          <p:cNvPr id="6" name="Straight Connector 5"/>
          <p:cNvCxnSpPr/>
          <p:nvPr/>
        </p:nvCxnSpPr>
        <p:spPr>
          <a:xfrm rot="5400000" flipH="1" flipV="1">
            <a:off x="2002973" y="3276602"/>
            <a:ext cx="4016828" cy="250368"/>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39.5"/>
</p:tagLst>
</file>

<file path=ppt/tags/tag2.xml><?xml version="1.0" encoding="utf-8"?>
<p:tagLst xmlns:a="http://schemas.openxmlformats.org/drawingml/2006/main" xmlns:r="http://schemas.openxmlformats.org/officeDocument/2006/relationships" xmlns:p="http://schemas.openxmlformats.org/presentationml/2006/main">
  <p:tag name="TIMING" val="|103.3|10.3"/>
</p:tagLst>
</file>

<file path=ppt/tags/tag3.xml><?xml version="1.0" encoding="utf-8"?>
<p:tagLst xmlns:a="http://schemas.openxmlformats.org/drawingml/2006/main" xmlns:r="http://schemas.openxmlformats.org/officeDocument/2006/relationships" xmlns:p="http://schemas.openxmlformats.org/presentationml/2006/main">
  <p:tag name="TIMING" val="|41.8"/>
</p:tagLst>
</file>

<file path=ppt/tags/tag4.xml><?xml version="1.0" encoding="utf-8"?>
<p:tagLst xmlns:a="http://schemas.openxmlformats.org/drawingml/2006/main" xmlns:r="http://schemas.openxmlformats.org/officeDocument/2006/relationships" xmlns:p="http://schemas.openxmlformats.org/presentationml/2006/main">
  <p:tag name="TIMING" val="|43.2|34.7|38.6|29.6"/>
</p:tagLst>
</file>

<file path=ppt/tags/tag5.xml><?xml version="1.0" encoding="utf-8"?>
<p:tagLst xmlns:a="http://schemas.openxmlformats.org/drawingml/2006/main" xmlns:r="http://schemas.openxmlformats.org/officeDocument/2006/relationships" xmlns:p="http://schemas.openxmlformats.org/presentationml/2006/main">
  <p:tag name="TIMING" val="|30.1|12.7"/>
</p:tagLst>
</file>

<file path=ppt/tags/tag6.xml><?xml version="1.0" encoding="utf-8"?>
<p:tagLst xmlns:a="http://schemas.openxmlformats.org/drawingml/2006/main" xmlns:r="http://schemas.openxmlformats.org/officeDocument/2006/relationships" xmlns:p="http://schemas.openxmlformats.org/presentationml/2006/main">
  <p:tag name="TIMING" val="|5.4|30.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4291</TotalTime>
  <Words>850</Words>
  <Application>Microsoft Office PowerPoint</Application>
  <PresentationFormat>On-screen Show (4:3)</PresentationFormat>
  <Paragraphs>170</Paragraphs>
  <Slides>19</Slides>
  <Notes>8</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6" baseType="lpstr">
      <vt:lpstr>Arial</vt:lpstr>
      <vt:lpstr>Calibri</vt:lpstr>
      <vt:lpstr>Times New Roman</vt:lpstr>
      <vt:lpstr>Lucida Calligraphy</vt:lpstr>
      <vt:lpstr>Symbol</vt:lpstr>
      <vt:lpstr>Office Theme</vt:lpstr>
      <vt:lpstr>Equation</vt:lpstr>
      <vt:lpstr>Stratification on the Eastern Bering Sea Shelf, Revisited</vt:lpstr>
      <vt:lpstr>Motivation</vt:lpstr>
      <vt:lpstr>Stratification Index</vt:lpstr>
      <vt:lpstr>Slide 4</vt:lpstr>
      <vt:lpstr>Slide 5</vt:lpstr>
      <vt:lpstr>70m Isobath Transect (summer 2008)</vt:lpstr>
      <vt:lpstr>Slide 7</vt:lpstr>
      <vt:lpstr>Seasonal Cycle</vt:lpstr>
      <vt:lpstr>Slide 9</vt:lpstr>
      <vt:lpstr>Stratification vs. Pollock recruitment</vt:lpstr>
      <vt:lpstr>Using proxy for Jul-Sep stratification at M2 from 1-D model</vt:lpstr>
      <vt:lpstr>Conclusions</vt:lpstr>
      <vt:lpstr>Slide 13</vt:lpstr>
      <vt:lpstr>Bering Sea</vt:lpstr>
      <vt:lpstr>1D Potential Energy Balance</vt:lpstr>
      <vt:lpstr>Slide 16</vt:lpstr>
      <vt:lpstr>Slide 17</vt:lpstr>
      <vt:lpstr>Slide 18</vt:lpstr>
      <vt:lpstr>Mooring 2 (2005)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Carol Ladd</dc:creator>
  <cp:lastModifiedBy>Carol Ladd</cp:lastModifiedBy>
  <cp:revision>39</cp:revision>
  <dcterms:created xsi:type="dcterms:W3CDTF">2010-01-22T21:55:53Z</dcterms:created>
  <dcterms:modified xsi:type="dcterms:W3CDTF">2010-02-25T07:14:53Z</dcterms:modified>
</cp:coreProperties>
</file>