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Default Extension="tiff" ContentType="image/tiff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9" r:id="rId2"/>
    <p:sldId id="326" r:id="rId3"/>
    <p:sldId id="334" r:id="rId4"/>
    <p:sldId id="335" r:id="rId5"/>
    <p:sldId id="336" r:id="rId6"/>
    <p:sldId id="313" r:id="rId7"/>
    <p:sldId id="331" r:id="rId8"/>
    <p:sldId id="288" r:id="rId9"/>
    <p:sldId id="329" r:id="rId10"/>
    <p:sldId id="312" r:id="rId11"/>
    <p:sldId id="315" r:id="rId12"/>
    <p:sldId id="316" r:id="rId13"/>
    <p:sldId id="317" r:id="rId14"/>
    <p:sldId id="318" r:id="rId15"/>
    <p:sldId id="289" r:id="rId16"/>
    <p:sldId id="282" r:id="rId17"/>
    <p:sldId id="321" r:id="rId18"/>
    <p:sldId id="319" r:id="rId19"/>
    <p:sldId id="279" r:id="rId20"/>
    <p:sldId id="332" r:id="rId21"/>
    <p:sldId id="257" r:id="rId22"/>
    <p:sldId id="314" r:id="rId23"/>
    <p:sldId id="277" r:id="rId24"/>
    <p:sldId id="285" r:id="rId25"/>
    <p:sldId id="320" r:id="rId26"/>
    <p:sldId id="327" r:id="rId27"/>
    <p:sldId id="273" r:id="rId28"/>
    <p:sldId id="272" r:id="rId29"/>
    <p:sldId id="286" r:id="rId30"/>
    <p:sldId id="266" r:id="rId31"/>
    <p:sldId id="264" r:id="rId32"/>
    <p:sldId id="333" r:id="rId33"/>
    <p:sldId id="265" r:id="rId34"/>
    <p:sldId id="281" r:id="rId35"/>
    <p:sldId id="307" r:id="rId36"/>
    <p:sldId id="330" r:id="rId37"/>
    <p:sldId id="328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2F00"/>
    <a:srgbClr val="DA2A00"/>
    <a:srgbClr val="F1A83D"/>
    <a:srgbClr val="ECE5CC"/>
    <a:srgbClr val="3DC9C9"/>
    <a:srgbClr val="BD380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-123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10840-9EE1-4FBE-8AD3-3362115E586C}" type="datetimeFigureOut">
              <a:rPr lang="en-US" smtClean="0"/>
              <a:pPr/>
              <a:t>4/9/2013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60594E-BD7A-49E4-87FA-E2FF20FFE0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6977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657A8-5566-425E-A890-38769E17352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657A8-5566-425E-A890-38769E173523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657A8-5566-425E-A890-38769E173523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657A8-5566-425E-A890-38769E173523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657A8-5566-425E-A890-38769E173523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657A8-5566-425E-A890-38769E173523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657A8-5566-425E-A890-38769E173523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657A8-5566-425E-A890-38769E173523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657A8-5566-425E-A890-38769E173523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657A8-5566-425E-A890-38769E173523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657A8-5566-425E-A890-38769E173523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657A8-5566-425E-A890-38769E173523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657A8-5566-425E-A890-38769E173523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F122-5D63-435E-A588-937C28B89B59}" type="datetimeFigureOut">
              <a:rPr lang="en-US" smtClean="0"/>
              <a:pPr/>
              <a:t>4/9/2013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4BAFC-088C-498D-AB77-A451F25EC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F122-5D63-435E-A588-937C28B89B59}" type="datetimeFigureOut">
              <a:rPr lang="en-US" smtClean="0"/>
              <a:pPr/>
              <a:t>4/9/2013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4BAFC-088C-498D-AB77-A451F25EC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F122-5D63-435E-A588-937C28B89B59}" type="datetimeFigureOut">
              <a:rPr lang="en-US" smtClean="0"/>
              <a:pPr/>
              <a:t>4/9/2013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4BAFC-088C-498D-AB77-A451F25EC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F122-5D63-435E-A588-937C28B89B59}" type="datetimeFigureOut">
              <a:rPr lang="en-US" smtClean="0"/>
              <a:pPr/>
              <a:t>4/9/2013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4BAFC-088C-498D-AB77-A451F25EC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F122-5D63-435E-A588-937C28B89B59}" type="datetimeFigureOut">
              <a:rPr lang="en-US" smtClean="0"/>
              <a:pPr/>
              <a:t>4/9/2013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4BAFC-088C-498D-AB77-A451F25EC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F122-5D63-435E-A588-937C28B89B59}" type="datetimeFigureOut">
              <a:rPr lang="en-US" smtClean="0"/>
              <a:pPr/>
              <a:t>4/9/2013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4BAFC-088C-498D-AB77-A451F25EC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F122-5D63-435E-A588-937C28B89B59}" type="datetimeFigureOut">
              <a:rPr lang="en-US" smtClean="0"/>
              <a:pPr/>
              <a:t>4/9/2013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4BAFC-088C-498D-AB77-A451F25EC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F122-5D63-435E-A588-937C28B89B59}" type="datetimeFigureOut">
              <a:rPr lang="en-US" smtClean="0"/>
              <a:pPr/>
              <a:t>4/9/2013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4BAFC-088C-498D-AB77-A451F25EC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F122-5D63-435E-A588-937C28B89B59}" type="datetimeFigureOut">
              <a:rPr lang="en-US" smtClean="0"/>
              <a:pPr/>
              <a:t>4/9/2013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4BAFC-088C-498D-AB77-A451F25EC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F122-5D63-435E-A588-937C28B89B59}" type="datetimeFigureOut">
              <a:rPr lang="en-US" smtClean="0"/>
              <a:pPr/>
              <a:t>4/9/2013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4BAFC-088C-498D-AB77-A451F25EC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F122-5D63-435E-A588-937C28B89B59}" type="datetimeFigureOut">
              <a:rPr lang="en-US" smtClean="0"/>
              <a:pPr/>
              <a:t>4/9/2013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4BAFC-088C-498D-AB77-A451F25EC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5C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7F122-5D63-435E-A588-937C28B89B59}" type="datetimeFigureOut">
              <a:rPr lang="en-US" smtClean="0"/>
              <a:pPr/>
              <a:t>4/9/2013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4BAFC-088C-498D-AB77-A451F25EC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image" Target="../media/image8.jpeg"/><Relationship Id="rId26" Type="http://schemas.openxmlformats.org/officeDocument/2006/relationships/image" Target="../media/image12.jpeg"/><Relationship Id="rId39" Type="http://schemas.openxmlformats.org/officeDocument/2006/relationships/hyperlink" Target="http://forum.oldweather.org/index.php?action=profile;u=648127" TargetMode="External"/><Relationship Id="rId3" Type="http://schemas.openxmlformats.org/officeDocument/2006/relationships/image" Target="../media/image1.jpeg"/><Relationship Id="rId21" Type="http://schemas.openxmlformats.org/officeDocument/2006/relationships/hyperlink" Target="http://forum.oldweather.org/index.php?action=profile;u=438787" TargetMode="External"/><Relationship Id="rId34" Type="http://schemas.openxmlformats.org/officeDocument/2006/relationships/hyperlink" Target="http://forum.oldweather.org/index.php?action=profile;u=635574" TargetMode="External"/><Relationship Id="rId42" Type="http://schemas.openxmlformats.org/officeDocument/2006/relationships/image" Target="../media/image21.jpeg"/><Relationship Id="rId47" Type="http://schemas.openxmlformats.org/officeDocument/2006/relationships/image" Target="../media/image24.jpeg"/><Relationship Id="rId50" Type="http://schemas.openxmlformats.org/officeDocument/2006/relationships/hyperlink" Target="http://forum.oldweather.org/index.php?action=profile;u=658197" TargetMode="External"/><Relationship Id="rId7" Type="http://schemas.openxmlformats.org/officeDocument/2006/relationships/image" Target="../media/image3.gif"/><Relationship Id="rId12" Type="http://schemas.openxmlformats.org/officeDocument/2006/relationships/hyperlink" Target="http://forum.oldweather.org/index.php?action=profile;u=3419" TargetMode="External"/><Relationship Id="rId17" Type="http://schemas.openxmlformats.org/officeDocument/2006/relationships/hyperlink" Target="http://forum.oldweather.org/index.php?action=profile;u=269293" TargetMode="External"/><Relationship Id="rId25" Type="http://schemas.openxmlformats.org/officeDocument/2006/relationships/hyperlink" Target="http://forum.oldweather.org/index.php?action=profile;u=137338" TargetMode="External"/><Relationship Id="rId33" Type="http://schemas.openxmlformats.org/officeDocument/2006/relationships/image" Target="../media/image16.jpeg"/><Relationship Id="rId38" Type="http://schemas.openxmlformats.org/officeDocument/2006/relationships/image" Target="../media/image19.jpeg"/><Relationship Id="rId46" Type="http://schemas.openxmlformats.org/officeDocument/2006/relationships/hyperlink" Target="http://forum.oldweather.org/index.php?action=profile;u=329958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.jpeg"/><Relationship Id="rId20" Type="http://schemas.openxmlformats.org/officeDocument/2006/relationships/image" Target="../media/image9.jpeg"/><Relationship Id="rId29" Type="http://schemas.openxmlformats.org/officeDocument/2006/relationships/hyperlink" Target="http://forum.oldweather.org/index.php?action=profile;u=624638" TargetMode="External"/><Relationship Id="rId41" Type="http://schemas.openxmlformats.org/officeDocument/2006/relationships/hyperlink" Target="http://forum.oldweather.org/index.php?action=profile;u=335987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forum.oldweather.org/index.php?action=profile;u=360471" TargetMode="External"/><Relationship Id="rId11" Type="http://schemas.openxmlformats.org/officeDocument/2006/relationships/image" Target="../media/image5.jpeg"/><Relationship Id="rId24" Type="http://schemas.openxmlformats.org/officeDocument/2006/relationships/image" Target="../media/image11.png"/><Relationship Id="rId32" Type="http://schemas.openxmlformats.org/officeDocument/2006/relationships/hyperlink" Target="http://forum.oldweather.org/index.php?action=profile;u=417456" TargetMode="External"/><Relationship Id="rId37" Type="http://schemas.openxmlformats.org/officeDocument/2006/relationships/image" Target="../media/image18.jpeg"/><Relationship Id="rId40" Type="http://schemas.openxmlformats.org/officeDocument/2006/relationships/image" Target="../media/image20.jpeg"/><Relationship Id="rId45" Type="http://schemas.openxmlformats.org/officeDocument/2006/relationships/image" Target="../media/image23.png"/><Relationship Id="rId5" Type="http://schemas.openxmlformats.org/officeDocument/2006/relationships/image" Target="../media/image2.jpeg"/><Relationship Id="rId15" Type="http://schemas.openxmlformats.org/officeDocument/2006/relationships/hyperlink" Target="http://forum.oldweather.org/index.php?action=profile;u=557752" TargetMode="External"/><Relationship Id="rId23" Type="http://schemas.openxmlformats.org/officeDocument/2006/relationships/hyperlink" Target="http://forum.oldweather.org/index.php?action=profile;u=407630" TargetMode="External"/><Relationship Id="rId28" Type="http://schemas.openxmlformats.org/officeDocument/2006/relationships/image" Target="../media/image13.png"/><Relationship Id="rId36" Type="http://schemas.openxmlformats.org/officeDocument/2006/relationships/hyperlink" Target="http://forum.oldweather.org/index.php?action=profile;u=505599" TargetMode="External"/><Relationship Id="rId49" Type="http://schemas.openxmlformats.org/officeDocument/2006/relationships/image" Target="../media/image25.png"/><Relationship Id="rId10" Type="http://schemas.openxmlformats.org/officeDocument/2006/relationships/hyperlink" Target="http://forum.oldweather.org/index.php?action=profile;u=29" TargetMode="External"/><Relationship Id="rId19" Type="http://schemas.openxmlformats.org/officeDocument/2006/relationships/hyperlink" Target="http://forum.oldweather.org/index.php?action=profile;u=331444" TargetMode="External"/><Relationship Id="rId31" Type="http://schemas.openxmlformats.org/officeDocument/2006/relationships/image" Target="../media/image15.png"/><Relationship Id="rId44" Type="http://schemas.openxmlformats.org/officeDocument/2006/relationships/hyperlink" Target="http://forum.oldweather.org/index.php?action=profile;u=314183" TargetMode="External"/><Relationship Id="rId4" Type="http://schemas.openxmlformats.org/officeDocument/2006/relationships/hyperlink" Target="http://forum.oldweather.org/index.php?action=profile;u=327109" TargetMode="External"/><Relationship Id="rId9" Type="http://schemas.openxmlformats.org/officeDocument/2006/relationships/image" Target="../media/image4.jpeg"/><Relationship Id="rId14" Type="http://schemas.microsoft.com/office/2007/relationships/hdphoto" Target="../media/hdphoto5.wdp"/><Relationship Id="rId22" Type="http://schemas.openxmlformats.org/officeDocument/2006/relationships/image" Target="../media/image10.jpeg"/><Relationship Id="rId27" Type="http://schemas.openxmlformats.org/officeDocument/2006/relationships/hyperlink" Target="http://forum.oldweather.org/index.php?action=profile;u=706652" TargetMode="External"/><Relationship Id="rId30" Type="http://schemas.openxmlformats.org/officeDocument/2006/relationships/image" Target="../media/image14.jpeg"/><Relationship Id="rId35" Type="http://schemas.openxmlformats.org/officeDocument/2006/relationships/image" Target="../media/image17.jpeg"/><Relationship Id="rId43" Type="http://schemas.openxmlformats.org/officeDocument/2006/relationships/image" Target="../media/image22.jpeg"/><Relationship Id="rId48" Type="http://schemas.openxmlformats.org/officeDocument/2006/relationships/hyperlink" Target="http://forum.oldweather.org/index.php?action=profile;u=330712" TargetMode="External"/><Relationship Id="rId8" Type="http://schemas.openxmlformats.org/officeDocument/2006/relationships/hyperlink" Target="http://forum.oldweather.org/index.php?action=profile;u=18003" TargetMode="External"/><Relationship Id="rId51" Type="http://schemas.openxmlformats.org/officeDocument/2006/relationships/image" Target="../media/image2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www.guardian.co.uk/news/datablog/interactive/2012/oct/01/first-world-war-royal-navy-ships-mapped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://vimeo.com/62031717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pmel.noaa.gov/arctic/rediscover" TargetMode="Externa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tiff"/><Relationship Id="rId5" Type="http://schemas.openxmlformats.org/officeDocument/2006/relationships/image" Target="../media/image93.tiff"/><Relationship Id="rId4" Type="http://schemas.openxmlformats.org/officeDocument/2006/relationships/image" Target="../media/image92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hives.gov/citizen-archivist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vimeo.com/53774976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ear_150dpi_c.jpg"/>
          <p:cNvPicPr>
            <a:picLocks noChangeAspect="1"/>
          </p:cNvPicPr>
          <p:nvPr/>
        </p:nvPicPr>
        <p:blipFill>
          <a:blip r:embed="rId3" cstate="print"/>
          <a:srcRect t="25592"/>
          <a:stretch>
            <a:fillRect/>
          </a:stretch>
        </p:blipFill>
        <p:spPr>
          <a:xfrm>
            <a:off x="0" y="0"/>
            <a:ext cx="9144000" cy="446951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478584" y="3978880"/>
            <a:ext cx="3668941" cy="1124712"/>
          </a:xfrm>
          <a:prstGeom prst="rect">
            <a:avLst/>
          </a:prstGeom>
          <a:solidFill>
            <a:srgbClr val="3D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" y="3980092"/>
            <a:ext cx="5868063" cy="1123500"/>
          </a:xfrm>
          <a:prstGeom prst="rect">
            <a:avLst/>
          </a:prstGeom>
          <a:solidFill>
            <a:srgbClr val="DA2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49431" y="3907090"/>
            <a:ext cx="85735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Old Weather   Arctic</a:t>
            </a:r>
            <a:endParaRPr lang="en-US" sz="7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23445" y="5099234"/>
            <a:ext cx="9199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LARGE-SCALE ENVIRONMENTAL DATA RESCUE THROUGH CROWDSOURCING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5868063" y="3969775"/>
            <a:ext cx="0" cy="112908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12611" y="5444285"/>
            <a:ext cx="87087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Kevin Wood</a:t>
            </a:r>
          </a:p>
          <a:p>
            <a:pPr algn="ctr"/>
            <a:r>
              <a:rPr lang="en-US" sz="10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and</a:t>
            </a:r>
            <a:endParaRPr lang="en-US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9" descr="http://s3.amazonaws.com/zooniverse-avatars/users/335248/forum.JPG?135672224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34275" y="6045535"/>
            <a:ext cx="354749" cy="35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http://s3.amazonaws.com/zooniverse-avatars/users/391002/forum.gif?1344866208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2395" y="6045534"/>
            <a:ext cx="354749" cy="35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3" descr="http://s3.amazonaws.com/zooniverse-avatars/users/256297/forum.jpg?1349966058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0515" y="6045535"/>
            <a:ext cx="354749" cy="35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5" descr="http://s3.amazonaws.com/zooniverse-avatars/users/41957/forum.JPG?1356680931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6450" y="6050388"/>
            <a:ext cx="354749" cy="35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http://s3.amazonaws.com/zooniverse-avatars/users/93792/forum.JPG?1328299899">
            <a:hlinkClick r:id="rId12"/>
          </p:cNvPr>
          <p:cNvPicPr/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rightnessContrast brigh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5389" y="6505196"/>
            <a:ext cx="354749" cy="28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7" descr="http://s3.amazonaws.com/zooniverse-avatars/users/808927/forum.jpg?1329613633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0200" y="6045536"/>
            <a:ext cx="354749" cy="35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9" descr="http://s3.amazonaws.com/zooniverse-avatars/users/274491/forum.jpg?1338487374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30643" y="6433384"/>
            <a:ext cx="354749" cy="35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1" descr="http://s3.amazonaws.com/zooniverse-avatars/users/339598/forum.JPG?1325450437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2488" y="6050388"/>
            <a:ext cx="354749" cy="35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3" descr="http://s3.amazonaws.com/zooniverse-avatars/users/564901/forum.JPG?1356730196">
            <a:hlinkClick r:id="rId21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4978" y="6050388"/>
            <a:ext cx="354749" cy="35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5" descr="http://s3.amazonaws.com/zooniverse-avatars/users/493286/forum.png?1346146987">
            <a:hlinkClick r:id="rId23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7774" y="6050388"/>
            <a:ext cx="354749" cy="3547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7" descr="http://s3.amazonaws.com/zooniverse-avatars/users/125272/forum.jpg?1362661425">
            <a:hlinkClick r:id="rId25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15894" y="6045534"/>
            <a:ext cx="354749" cy="35475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9" descr="http://s3.amazonaws.com/zooniverse-avatars/users/1132368/forum.gif?1355781203">
            <a:hlinkClick r:id="rId27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31829" y="6045534"/>
            <a:ext cx="354749" cy="35475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6" descr="http://s3.amazonaws.com/zooniverse-avatars/users/924375/forum.jpg?1336683951">
            <a:hlinkClick r:id="rId29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8964" y="6050389"/>
            <a:ext cx="354749" cy="35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8" descr="http://s3.amazonaws.com/zooniverse-avatars/users/361766/forum.png?1361867538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2395" y="6431293"/>
            <a:ext cx="354749" cy="35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 descr="http://s3.amazonaws.com/zooniverse-avatars/users/509889/forum.jpg?1303856091">
            <a:hlinkClick r:id="rId32"/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34275" y="6431293"/>
            <a:ext cx="354749" cy="35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2" descr="http://s3.amazonaws.com/zooniverse-avatars/users/949629/forum.jpg?1335894982">
            <a:hlinkClick r:id="rId34"/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9454" y="6424758"/>
            <a:ext cx="354749" cy="35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4" descr="http://s3.amazonaws.com/zooniverse-avatars/users/727175/forum.jpg?1361670129">
            <a:hlinkClick r:id="rId36"/>
          </p:cNvPr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0338" y="6433384"/>
            <a:ext cx="354749" cy="35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 descr="http://s3.amazonaws.com/zooniverse-avatars/users/609616/forum.jpg?1337990372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0199" y="6433384"/>
            <a:ext cx="354749" cy="35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8" descr="http://s3.amazonaws.com/zooniverse-avatars/users/982896/forum.jpg?1338926384">
            <a:hlinkClick r:id="rId39"/>
          </p:cNvPr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0504" y="6433384"/>
            <a:ext cx="354749" cy="35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5" descr="http://s3.amazonaws.com/zooniverse-avatars/users/346863/forum.jpg?1304529000">
            <a:hlinkClick r:id="rId41"/>
          </p:cNvPr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8624" y="6433385"/>
            <a:ext cx="354749" cy="35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7" descr="http://s3.amazonaws.com/zooniverse-avatars/users/509108/forum.jpg?1303532837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8453" y="6445763"/>
            <a:ext cx="354749" cy="35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http://s3.amazonaws.com/zooniverse-avatars/users/320954/forum.png?1287436405">
            <a:hlinkClick r:id="rId44"/>
          </p:cNvPr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9894" y="6435065"/>
            <a:ext cx="354749" cy="35475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http://s3.amazonaws.com/zooniverse-avatars/users/338107/forum.jpg?1289314959">
            <a:hlinkClick r:id="rId46"/>
          </p:cNvPr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16640" y="6435064"/>
            <a:ext cx="354749" cy="35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http://s3.amazonaws.com/zooniverse-avatars/default_forum_avatar.png">
            <a:hlinkClick r:id="rId48"/>
          </p:cNvPr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31828" y="6438836"/>
            <a:ext cx="354749" cy="35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http://s3.amazonaws.com/zooniverse-avatars/users/1013365/forum.gif?1341972015">
            <a:hlinkClick r:id="rId50"/>
          </p:cNvPr>
          <p:cNvPicPr>
            <a:picLocks noChangeAspect="1" noChangeArrowheads="1" noCrop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34506" y="6045534"/>
            <a:ext cx="354749" cy="35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http://s3.amazonaws.com/zooniverse-avatars/default_forum_avatar.png">
            <a:hlinkClick r:id="rId48"/>
          </p:cNvPr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0503" y="6045534"/>
            <a:ext cx="354749" cy="35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7815" y="5991595"/>
            <a:ext cx="812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P. </a:t>
            </a:r>
            <a:r>
              <a:rPr lang="en-US" sz="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Brohan</a:t>
            </a:r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J. Overland,  </a:t>
            </a:r>
          </a:p>
          <a:p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E. Hope, </a:t>
            </a:r>
          </a:p>
          <a:p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G. Smith, </a:t>
            </a:r>
            <a:endParaRPr lang="en-US" sz="9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367706" y="6002207"/>
            <a:ext cx="24416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</a:rPr>
              <a:t>20,000</a:t>
            </a: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598627" y="6589678"/>
            <a:ext cx="17154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Citizen-Scientists: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44794" y="5991595"/>
            <a:ext cx="98860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N. </a:t>
            </a:r>
            <a:r>
              <a:rPr lang="en-US" sz="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Soreide</a:t>
            </a:r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M. </a:t>
            </a:r>
            <a:r>
              <a:rPr lang="en-US" sz="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Mollan</a:t>
            </a:r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L. </a:t>
            </a:r>
            <a:r>
              <a:rPr lang="en-US" sz="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Mishonova</a:t>
            </a:r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A. Smith,</a:t>
            </a:r>
            <a:r>
              <a:rPr lang="en-US" sz="900" dirty="0" smtClean="0"/>
              <a:t> </a:t>
            </a:r>
          </a:p>
          <a:p>
            <a:r>
              <a:rPr lang="en-US" sz="9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406784" y="5980074"/>
            <a:ext cx="17154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3272" y="192513"/>
            <a:ext cx="4727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Where’s the data?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5" name="Picture 4" descr="NP8009.jpg"/>
          <p:cNvPicPr>
            <a:picLocks noChangeAspect="1"/>
          </p:cNvPicPr>
          <p:nvPr/>
        </p:nvPicPr>
        <p:blipFill>
          <a:blip r:embed="rId2" cstate="print"/>
          <a:srcRect l="12000" t="14667" r="12000" b="14667"/>
          <a:stretch>
            <a:fillRect/>
          </a:stretch>
        </p:blipFill>
        <p:spPr>
          <a:xfrm>
            <a:off x="1444329" y="1126697"/>
            <a:ext cx="6228300" cy="4343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570992" y="1255743"/>
            <a:ext cx="5996530" cy="4090737"/>
          </a:xfrm>
          <a:prstGeom prst="rect">
            <a:avLst/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751758" y="1563754"/>
            <a:ext cx="96253" cy="9625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51758" y="1716154"/>
            <a:ext cx="96253" cy="9625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751758" y="1868554"/>
            <a:ext cx="96253" cy="96253"/>
          </a:xfrm>
          <a:prstGeom prst="ellipse">
            <a:avLst/>
          </a:prstGeom>
          <a:solidFill>
            <a:srgbClr val="6CD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1751758" y="2020954"/>
            <a:ext cx="73152" cy="73152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19179" y="1486759"/>
            <a:ext cx="11416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Russia</a:t>
            </a:r>
          </a:p>
          <a:p>
            <a:r>
              <a:rPr lang="en-US" sz="1000" dirty="0" smtClean="0"/>
              <a:t>USA</a:t>
            </a:r>
          </a:p>
          <a:p>
            <a:r>
              <a:rPr lang="en-US" sz="1000" dirty="0" smtClean="0"/>
              <a:t>Great Britain</a:t>
            </a:r>
          </a:p>
          <a:p>
            <a:r>
              <a:rPr lang="en-US" sz="1000" dirty="0" smtClean="0"/>
              <a:t>Other / Unknown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 rot="1441204">
            <a:off x="3195577" y="2651416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RUSSIA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20301937">
            <a:off x="5556213" y="2611308"/>
            <a:ext cx="933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ALASKA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68260" y="3650840"/>
            <a:ext cx="1141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BERING SEA</a:t>
            </a:r>
            <a:endParaRPr lang="en-US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897075" y="1233285"/>
            <a:ext cx="1659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1880-1909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68919" y="5067353"/>
            <a:ext cx="50424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ICOADS Individual Ship Reports – Each dot is a single measurement at time </a:t>
            </a:r>
            <a:r>
              <a:rPr lang="en-US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6715" y="5799036"/>
            <a:ext cx="8190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We know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many ships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were collecting hourly observations in this region…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pmel.noaa.gov/arctic/rediscover/gallery/bear/77_11_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369" y="1049216"/>
            <a:ext cx="2211123" cy="138988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0" name="Picture 6" descr="http://www.pmel.noaa.gov/arctic/rediscover/gallery/corwin/84_94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481" y="2844795"/>
            <a:ext cx="2076500" cy="138988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Jeannette_Danenhower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369" y="4736109"/>
            <a:ext cx="2177416" cy="1389888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2" name="Picture 8" descr="http://www.pmel.noaa.gov/arctic/rediscover/gallery/perry/79_69_2_0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9433" y="1049216"/>
            <a:ext cx="3763083" cy="138988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4" name="Picture 10" descr="http://www.pmel.noaa.gov/arctic/rediscover/gallery/rush/84_44_11.jpg"/>
          <p:cNvPicPr>
            <a:picLocks noChangeAspect="1" noChangeArrowheads="1"/>
          </p:cNvPicPr>
          <p:nvPr/>
        </p:nvPicPr>
        <p:blipFill>
          <a:blip r:embed="rId6" cstate="print"/>
          <a:srcRect r="15010"/>
          <a:stretch>
            <a:fillRect/>
          </a:stretch>
        </p:blipFill>
        <p:spPr bwMode="auto">
          <a:xfrm>
            <a:off x="2538872" y="4736109"/>
            <a:ext cx="1937319" cy="138988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6" name="Picture 12" descr="http://www.pmel.noaa.gov/arctic/rediscover/gallery/thetis/79_69_2_0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10390" y="4736109"/>
            <a:ext cx="1983513" cy="138988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8" name="Picture 14" descr="http://imageshack.us/a/img22/6833/picture1i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824" y="2844795"/>
            <a:ext cx="1843352" cy="138988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40" name="Picture 16" descr="http://upload.wikimedia.org/wikipedia/commons/e/e1/USS_Yorktown_%28PG-1%29%2C_side_view_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47821" y="2844795"/>
            <a:ext cx="2058338" cy="138988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42" name="Picture 18" descr="http://www.naval-history.net/PhotoWW0US-Rodgers2Mary&amp;Helen.jpg"/>
          <p:cNvPicPr>
            <a:picLocks noChangeAspect="1" noChangeArrowheads="1"/>
          </p:cNvPicPr>
          <p:nvPr/>
        </p:nvPicPr>
        <p:blipFill>
          <a:blip r:embed="rId10" cstate="print"/>
          <a:srcRect l="6250" t="8897" r="6250" b="10676"/>
          <a:stretch>
            <a:fillRect/>
          </a:stretch>
        </p:blipFill>
        <p:spPr bwMode="auto">
          <a:xfrm>
            <a:off x="6803948" y="2844795"/>
            <a:ext cx="2152481" cy="138988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161336" y="192513"/>
            <a:ext cx="4811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Ships like these…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044" name="Picture 20" descr="http://www.naval-history.net/PhotoWW0US-Pinta1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80691" y="4736109"/>
            <a:ext cx="2149693" cy="138988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46" name="Picture 22" descr="http://www.naval-history.net/PhotoWW0USCS-Patterson2s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74253" y="1049216"/>
            <a:ext cx="2319650" cy="138074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85977" y="2454037"/>
            <a:ext cx="79351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USRC 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Bear                                       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USRC 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Perry                                                                          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USCS 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Patterson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7701" y="4271115"/>
            <a:ext cx="80313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USRC 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Corwin                                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USS 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Vicksburg                       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USS 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Yorktown                             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USS 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Rodgers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980" y="6166348"/>
            <a:ext cx="80281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USS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 Jeannette                              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USRC 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Rush                              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USS </a:t>
            </a:r>
            <a:r>
              <a:rPr lang="en-US" sz="1200" i="1" dirty="0" err="1" smtClean="0">
                <a:latin typeface="Arial" pitchFamily="34" charset="0"/>
                <a:cs typeface="Arial" pitchFamily="34" charset="0"/>
              </a:rPr>
              <a:t>Pinta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                                      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USRC 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Thetis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0238" y="898769"/>
            <a:ext cx="7764408" cy="56884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64324" y="192513"/>
            <a:ext cx="6205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…collected tons of data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912034" y="-981193"/>
            <a:ext cx="4884671" cy="93256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0" dirty="0" smtClean="0">
                <a:solidFill>
                  <a:schemeClr val="bg1">
                    <a:lumMod val="75000"/>
                  </a:schemeClr>
                </a:solidFill>
                <a:latin typeface="Arial Black" pitchFamily="34" charset="0"/>
              </a:rPr>
              <a:t>?</a:t>
            </a:r>
            <a:endParaRPr lang="en-US" sz="60000" dirty="0">
              <a:solidFill>
                <a:schemeClr val="bg1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7798" y="1278712"/>
            <a:ext cx="34465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latin typeface="Arial Black" pitchFamily="34" charset="0"/>
              </a:rPr>
              <a:t>HOW</a:t>
            </a:r>
            <a:endParaRPr lang="en-US" sz="9600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6425" y="1399845"/>
            <a:ext cx="7773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Black" pitchFamily="34" charset="0"/>
              </a:rPr>
              <a:t>do</a:t>
            </a:r>
          </a:p>
          <a:p>
            <a:r>
              <a:rPr lang="en-US" sz="2400" dirty="0" smtClean="0">
                <a:latin typeface="Arial Black" pitchFamily="34" charset="0"/>
              </a:rPr>
              <a:t>you</a:t>
            </a:r>
          </a:p>
          <a:p>
            <a:r>
              <a:rPr lang="en-US" sz="2400" dirty="0" smtClean="0">
                <a:latin typeface="Arial Black" pitchFamily="34" charset="0"/>
              </a:rPr>
              <a:t>get</a:t>
            </a:r>
            <a:endParaRPr lang="en-US" sz="2400" dirty="0"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0799" y="2611248"/>
            <a:ext cx="71548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Arial Black" pitchFamily="34" charset="0"/>
              </a:rPr>
              <a:t>all those scribbles</a:t>
            </a:r>
            <a:endParaRPr lang="en-US" sz="9600" dirty="0"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5939" y="3592059"/>
            <a:ext cx="12932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latin typeface="Arial Black" pitchFamily="34" charset="0"/>
              </a:rPr>
              <a:t>turned</a:t>
            </a:r>
          </a:p>
          <a:p>
            <a:pPr algn="r"/>
            <a:r>
              <a:rPr lang="en-US" sz="2400" dirty="0" smtClean="0">
                <a:latin typeface="Arial Black" pitchFamily="34" charset="0"/>
              </a:rPr>
              <a:t>into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20331" y="3283377"/>
            <a:ext cx="4979440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0" dirty="0" smtClean="0">
                <a:latin typeface="Arial Black" pitchFamily="34" charset="0"/>
              </a:rPr>
              <a:t>DATA</a:t>
            </a:r>
            <a:endParaRPr lang="en-US" sz="130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5000" t="8000" r="15000" b="4000"/>
          <a:stretch>
            <a:fillRect/>
          </a:stretch>
        </p:blipFill>
        <p:spPr bwMode="auto">
          <a:xfrm>
            <a:off x="1508680" y="887384"/>
            <a:ext cx="6103498" cy="4795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69425" y="137808"/>
            <a:ext cx="8210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Old Weather + citizen-scientists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6715" y="5924076"/>
            <a:ext cx="8190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Getting the job done!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8763" y="192513"/>
            <a:ext cx="6031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End-to-end </a:t>
            </a:r>
            <a:r>
              <a:rPr lang="en-US" sz="36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data rescue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991403"/>
            <a:ext cx="9144000" cy="25218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853187" y="1249681"/>
            <a:ext cx="2290813" cy="202130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264001" y="1248077"/>
            <a:ext cx="2387065" cy="20213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241660"/>
            <a:ext cx="1761423" cy="202130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Rush_496_606_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401289">
            <a:off x="-726956" y="1158291"/>
            <a:ext cx="1651480" cy="1229253"/>
          </a:xfrm>
          <a:prstGeom prst="rect">
            <a:avLst/>
          </a:prstGeom>
        </p:spPr>
      </p:pic>
      <p:pic>
        <p:nvPicPr>
          <p:cNvPr id="4" name="Picture 3" descr="Rush_496_ 607_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70930">
            <a:off x="210231" y="1391073"/>
            <a:ext cx="1668660" cy="12292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00459" y="1240056"/>
            <a:ext cx="2032535" cy="202130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NP8009.jpg"/>
          <p:cNvPicPr>
            <a:picLocks noChangeAspect="1"/>
          </p:cNvPicPr>
          <p:nvPr/>
        </p:nvPicPr>
        <p:blipFill>
          <a:blip r:embed="rId4" cstate="print"/>
          <a:srcRect l="12000" t="14667" r="12000" b="14667"/>
          <a:stretch>
            <a:fillRect/>
          </a:stretch>
        </p:blipFill>
        <p:spPr>
          <a:xfrm>
            <a:off x="4326769" y="1372189"/>
            <a:ext cx="2266545" cy="1580610"/>
          </a:xfrm>
          <a:prstGeom prst="rect">
            <a:avLst/>
          </a:prstGeom>
          <a:effectLst/>
        </p:spPr>
      </p:pic>
      <p:sp>
        <p:nvSpPr>
          <p:cNvPr id="11" name="TextBox 10"/>
          <p:cNvSpPr txBox="1"/>
          <p:nvPr/>
        </p:nvSpPr>
        <p:spPr>
          <a:xfrm>
            <a:off x="4735797" y="2689944"/>
            <a:ext cx="1946650" cy="307758"/>
          </a:xfrm>
          <a:prstGeom prst="rect">
            <a:avLst/>
          </a:prstGeom>
          <a:noFill/>
        </p:spPr>
        <p:txBody>
          <a:bodyPr wrap="none" lIns="182862" tIns="91431" rIns="182862" bIns="91431" rtlCol="0">
            <a:spAutoFit/>
          </a:bodyPr>
          <a:lstStyle/>
          <a:p>
            <a:r>
              <a:rPr lang="en-US" sz="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</a:rPr>
              <a:t>ICOADS Individual Ship Reports</a:t>
            </a:r>
            <a:endParaRPr lang="en-US" sz="800" b="1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53610" y="1300997"/>
            <a:ext cx="933553" cy="338536"/>
          </a:xfrm>
          <a:prstGeom prst="rect">
            <a:avLst/>
          </a:prstGeom>
          <a:noFill/>
        </p:spPr>
        <p:txBody>
          <a:bodyPr wrap="none" lIns="182862" tIns="91431" rIns="182862" bIns="91431" rtlCol="0">
            <a:spAutoFit/>
          </a:bodyPr>
          <a:lstStyle/>
          <a:p>
            <a:r>
              <a:rPr 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1880-1909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44258" y="1315076"/>
            <a:ext cx="683484" cy="677090"/>
          </a:xfrm>
          <a:prstGeom prst="rect">
            <a:avLst/>
          </a:prstGeom>
          <a:noFill/>
        </p:spPr>
        <p:txBody>
          <a:bodyPr wrap="none" lIns="182862" tIns="91431" rIns="182862" bIns="91431" rtlCol="0">
            <a:spAutoFit/>
          </a:bodyPr>
          <a:lstStyle/>
          <a:p>
            <a:r>
              <a:rPr lang="en-US" sz="800" dirty="0" smtClean="0">
                <a:latin typeface="Helvetica" pitchFamily="34" charset="0"/>
              </a:rPr>
              <a:t>Russia</a:t>
            </a:r>
          </a:p>
          <a:p>
            <a:r>
              <a:rPr lang="en-US" sz="800" dirty="0" smtClean="0">
                <a:latin typeface="Helvetica" pitchFamily="34" charset="0"/>
              </a:rPr>
              <a:t>USA</a:t>
            </a:r>
          </a:p>
          <a:p>
            <a:r>
              <a:rPr lang="en-US" sz="800" dirty="0" smtClean="0">
                <a:latin typeface="Helvetica" pitchFamily="34" charset="0"/>
              </a:rPr>
              <a:t>UK</a:t>
            </a:r>
          </a:p>
          <a:p>
            <a:r>
              <a:rPr lang="en-US" sz="800" dirty="0" smtClean="0">
                <a:latin typeface="Helvetica" pitchFamily="34" charset="0"/>
              </a:rPr>
              <a:t>Other</a:t>
            </a:r>
            <a:endParaRPr lang="en-US" sz="800" dirty="0">
              <a:latin typeface="Helvetica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55731" y="1442744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62" tIns="91431" rIns="182862" bIns="91431"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355731" y="1563381"/>
            <a:ext cx="45719" cy="4571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62" tIns="91431" rIns="182862" bIns="91431"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355731" y="1685600"/>
            <a:ext cx="45719" cy="45719"/>
          </a:xfrm>
          <a:prstGeom prst="ellipse">
            <a:avLst/>
          </a:prstGeom>
          <a:solidFill>
            <a:srgbClr val="6CD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62" tIns="91431" rIns="182862" bIns="91431"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4355730" y="1808732"/>
            <a:ext cx="45719" cy="45719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62" tIns="91431" rIns="182862" bIns="91431" rtlCol="0" anchor="ctr"/>
          <a:lstStyle/>
          <a:p>
            <a:pPr algn="ctr"/>
            <a:endParaRPr lang="en-US"/>
          </a:p>
        </p:txBody>
      </p:sp>
      <p:grpSp>
        <p:nvGrpSpPr>
          <p:cNvPr id="9" name="Group 25"/>
          <p:cNvGrpSpPr/>
          <p:nvPr/>
        </p:nvGrpSpPr>
        <p:grpSpPr>
          <a:xfrm>
            <a:off x="6926222" y="1799918"/>
            <a:ext cx="3132178" cy="1312994"/>
            <a:chOff x="3422626" y="4754880"/>
            <a:chExt cx="3132178" cy="1312994"/>
          </a:xfrm>
        </p:grpSpPr>
        <p:pic>
          <p:nvPicPr>
            <p:cNvPr id="21" name="Picture 3" descr="C:\Users\Vivian\Documents\reu\Vector winds Sept Zoomed in.png"/>
            <p:cNvPicPr>
              <a:picLocks noChangeAspect="1" noChangeArrowheads="1"/>
            </p:cNvPicPr>
            <p:nvPr/>
          </p:nvPicPr>
          <p:blipFill>
            <a:blip r:embed="rId5" cstate="print"/>
            <a:srcRect l="7714" t="26573" r="5429" b="8595"/>
            <a:stretch>
              <a:fillRect/>
            </a:stretch>
          </p:blipFill>
          <p:spPr bwMode="auto">
            <a:xfrm>
              <a:off x="3422626" y="4832250"/>
              <a:ext cx="3132178" cy="1235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Rectangle 21"/>
            <p:cNvSpPr/>
            <p:nvPr/>
          </p:nvSpPr>
          <p:spPr>
            <a:xfrm>
              <a:off x="3422626" y="5686805"/>
              <a:ext cx="3132178" cy="91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700330" y="4883636"/>
              <a:ext cx="1044923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500" dirty="0" smtClean="0">
                  <a:latin typeface="Helvetica" pitchFamily="34" charset="0"/>
                </a:rPr>
                <a:t>20</a:t>
              </a:r>
              <a:r>
                <a:rPr lang="en-US" sz="500" baseline="30000" dirty="0" smtClean="0">
                  <a:latin typeface="Helvetica" pitchFamily="34" charset="0"/>
                </a:rPr>
                <a:t>th</a:t>
              </a:r>
              <a:r>
                <a:rPr lang="en-US" sz="500" dirty="0" smtClean="0">
                  <a:latin typeface="Helvetica" pitchFamily="34" charset="0"/>
                </a:rPr>
                <a:t> Century Reanalysis V2</a:t>
              </a:r>
              <a:endParaRPr lang="en-US" sz="500" dirty="0">
                <a:latin typeface="Helvetica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422626" y="4754880"/>
              <a:ext cx="3132178" cy="91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065183" y="5720102"/>
              <a:ext cx="188360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latin typeface="Helvetica" pitchFamily="34" charset="0"/>
                </a:rPr>
                <a:t>Composite 10-meter wind (m s</a:t>
              </a:r>
              <a:r>
                <a:rPr lang="en-US" sz="800" baseline="30000" dirty="0" smtClean="0">
                  <a:latin typeface="Helvetica" pitchFamily="34" charset="0"/>
                </a:rPr>
                <a:t>-1</a:t>
              </a:r>
              <a:r>
                <a:rPr lang="en-US" sz="800" dirty="0" smtClean="0">
                  <a:latin typeface="Helvetica" pitchFamily="34" charset="0"/>
                </a:rPr>
                <a:t>)</a:t>
              </a:r>
              <a:endParaRPr lang="en-US" sz="800" dirty="0">
                <a:latin typeface="Helvetica" pitchFamily="34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0" y="2935701"/>
            <a:ext cx="1792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cs typeface="Arial" pitchFamily="34" charset="0"/>
              </a:rPr>
              <a:t>PHOTOGRAPH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990825" y="1567306"/>
            <a:ext cx="19900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cs typeface="Arial" pitchFamily="34" charset="0"/>
              </a:rPr>
              <a:t>CROWDSOURCE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42035" y="2961363"/>
            <a:ext cx="1504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cs typeface="Arial" pitchFamily="34" charset="0"/>
              </a:rPr>
              <a:t>INTEGRATE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290703" y="1419717"/>
            <a:ext cx="1718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cs typeface="Arial" pitchFamily="34" charset="0"/>
              </a:rPr>
              <a:t>(RE)ANALYZE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144375" y="2094648"/>
            <a:ext cx="797298" cy="1107977"/>
          </a:xfrm>
          <a:prstGeom prst="rect">
            <a:avLst/>
          </a:prstGeom>
          <a:noFill/>
        </p:spPr>
        <p:txBody>
          <a:bodyPr wrap="none" lIns="182862" tIns="91431" rIns="182862" bIns="91431" rtlCol="0">
            <a:spAutoFit/>
          </a:bodyPr>
          <a:lstStyle/>
          <a:p>
            <a:r>
              <a:rPr lang="en-US" sz="6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60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56079" y="784009"/>
            <a:ext cx="797298" cy="1107977"/>
          </a:xfrm>
          <a:prstGeom prst="rect">
            <a:avLst/>
          </a:prstGeom>
          <a:noFill/>
        </p:spPr>
        <p:txBody>
          <a:bodyPr wrap="none" lIns="182862" tIns="91431" rIns="182862" bIns="91431" rtlCol="0">
            <a:spAutoFit/>
          </a:bodyPr>
          <a:lstStyle/>
          <a:p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174158" y="2572693"/>
            <a:ext cx="797298" cy="1107977"/>
          </a:xfrm>
          <a:prstGeom prst="rect">
            <a:avLst/>
          </a:prstGeom>
          <a:noFill/>
        </p:spPr>
        <p:txBody>
          <a:bodyPr wrap="none" lIns="182862" tIns="91431" rIns="182862" bIns="91431" rtlCol="0">
            <a:spAutoFit/>
          </a:bodyPr>
          <a:lstStyle/>
          <a:p>
            <a:r>
              <a:rPr lang="en-US" sz="6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60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732874" y="857802"/>
            <a:ext cx="797298" cy="1107977"/>
          </a:xfrm>
          <a:prstGeom prst="rect">
            <a:avLst/>
          </a:prstGeom>
          <a:noFill/>
        </p:spPr>
        <p:txBody>
          <a:bodyPr wrap="none" lIns="182862" tIns="91431" rIns="182862" bIns="91431" rtlCol="0">
            <a:spAutoFit/>
          </a:bodyPr>
          <a:lstStyle/>
          <a:p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665172" y="3262961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QC</a:t>
            </a:r>
            <a:endParaRPr lang="en-US" sz="1200" b="1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935130" y="3280607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QC</a:t>
            </a:r>
            <a:endParaRPr lang="en-US" sz="1200" b="1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541971" y="3269378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QC</a:t>
            </a:r>
            <a:endParaRPr lang="en-US" sz="1200" b="1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-67375" y="3474717"/>
            <a:ext cx="90348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Handwriting                               10x Efficient       Faster                                    More accurate                       Higher resolution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0" name="Picture 69" descr="ehimage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5846" y="4283473"/>
            <a:ext cx="1303020" cy="1737360"/>
          </a:xfrm>
          <a:prstGeom prst="rect">
            <a:avLst/>
          </a:prstGeom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626" name="Picture 2" descr="http://oldweather.files.wordpress.com/2012/10/photo_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42859" y="4283473"/>
            <a:ext cx="1303020" cy="1737360"/>
          </a:xfrm>
          <a:prstGeom prst="rect">
            <a:avLst/>
          </a:prstGeom>
          <a:noFill/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628" name="Picture 4" descr="http://oldweather.files.wordpress.com/2012/10/image-millamishonova_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21563" y="4283473"/>
            <a:ext cx="1373651" cy="1737360"/>
          </a:xfrm>
          <a:prstGeom prst="rect">
            <a:avLst/>
          </a:prstGeom>
          <a:noFill/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1" name="TextBox 70"/>
          <p:cNvSpPr txBox="1"/>
          <p:nvPr/>
        </p:nvSpPr>
        <p:spPr>
          <a:xfrm>
            <a:off x="14691" y="6268701"/>
            <a:ext cx="29254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The A-Team at the US National Archives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815" y="6038149"/>
            <a:ext cx="36920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itchFamily="34" charset="0"/>
                <a:cs typeface="Arial" pitchFamily="34" charset="0"/>
              </a:rPr>
              <a:t>Elizabeth                                 Mark                                    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Milla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9" cstate="print"/>
          <a:srcRect l="15000" t="8000" r="15000" b="4000"/>
          <a:stretch>
            <a:fillRect/>
          </a:stretch>
        </p:blipFill>
        <p:spPr bwMode="auto">
          <a:xfrm>
            <a:off x="2110460" y="1849231"/>
            <a:ext cx="1765966" cy="138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7959" y="5834548"/>
            <a:ext cx="8074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OW1-2: </a:t>
            </a:r>
            <a:r>
              <a:rPr lang="en-US" sz="2400" dirty="0" smtClean="0">
                <a:latin typeface="Arial Black" pitchFamily="34" charset="0"/>
              </a:rPr>
              <a:t>16,400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citizen-scientists</a:t>
            </a:r>
            <a:r>
              <a:rPr lang="en-US" sz="2400" dirty="0" smtClean="0">
                <a:latin typeface="Arial Black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transcribed at least one of </a:t>
            </a:r>
            <a:r>
              <a:rPr lang="en-US" sz="2400" b="1" dirty="0" smtClean="0">
                <a:latin typeface="Arial Black" pitchFamily="34" charset="0"/>
                <a:cs typeface="Arial" pitchFamily="34" charset="0"/>
              </a:rPr>
              <a:t>1,090,745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pages from WW1 era</a:t>
            </a:r>
            <a:endParaRPr lang="en-US" dirty="0"/>
          </a:p>
        </p:txBody>
      </p:sp>
      <p:pic>
        <p:nvPicPr>
          <p:cNvPr id="8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453" y="865574"/>
            <a:ext cx="8095531" cy="488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40347" y="169970"/>
            <a:ext cx="4265527" cy="67710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Highly efficient</a:t>
            </a:r>
          </a:p>
        </p:txBody>
      </p:sp>
    </p:spTree>
    <p:extLst>
      <p:ext uri="{BB962C8B-B14F-4D97-AF65-F5344CB8AC3E}">
        <p14:creationId xmlns:p14="http://schemas.microsoft.com/office/powerpoint/2010/main" xmlns="" val="230810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91137" y="914400"/>
            <a:ext cx="6650893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20000" t="8000" r="20000" b="8000"/>
          <a:stretch>
            <a:fillRect/>
          </a:stretch>
        </p:blipFill>
        <p:spPr bwMode="auto">
          <a:xfrm>
            <a:off x="1451812" y="1088442"/>
            <a:ext cx="6334769" cy="554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01782" y="146525"/>
            <a:ext cx="8342669" cy="67710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 million positions transcribed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58099" y="169970"/>
            <a:ext cx="4230005" cy="67710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Looks like this: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5929" y="6390688"/>
            <a:ext cx="8438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User interface built by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Arfon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&amp; Co at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ZOONIVERSE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OW_trans_hyper.pn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3924" y="1022993"/>
            <a:ext cx="8536151" cy="48120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>
            <a:endCxn id="55298" idx="0"/>
          </p:cNvCxnSpPr>
          <p:nvPr/>
        </p:nvCxnSpPr>
        <p:spPr>
          <a:xfrm flipH="1" flipV="1">
            <a:off x="1765149" y="1259954"/>
            <a:ext cx="63650" cy="5039246"/>
          </a:xfrm>
          <a:prstGeom prst="line">
            <a:avLst/>
          </a:prstGeom>
          <a:ln w="603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88535" y="169970"/>
            <a:ext cx="5969135" cy="67710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Now with sea ice, too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4686" y="1233573"/>
            <a:ext cx="5261076" cy="37233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829389" y="5190537"/>
            <a:ext cx="53455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USS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Thetis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1884 ice </a:t>
            </a:r>
            <a:r>
              <a:rPr lang="en-US" dirty="0">
                <a:latin typeface="Arial" pitchFamily="34" charset="0"/>
                <a:cs typeface="Arial" pitchFamily="34" charset="0"/>
              </a:rPr>
              <a:t>observations (black text) compared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with along-track sea ice coverage </a:t>
            </a:r>
            <a:r>
              <a:rPr lang="en-US" dirty="0">
                <a:latin typeface="Arial" pitchFamily="34" charset="0"/>
                <a:cs typeface="Arial" pitchFamily="34" charset="0"/>
              </a:rPr>
              <a:t>from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HadISST</a:t>
            </a:r>
            <a:r>
              <a:rPr lang="en-US" dirty="0">
                <a:latin typeface="Arial" pitchFamily="34" charset="0"/>
                <a:cs typeface="Arial" pitchFamily="34" charset="0"/>
              </a:rPr>
              <a:t> 1979-2004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(max-mean-min)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5298" name="Picture 2" descr="http://www.arctic.noaa.gov/aro/ipy-1/images/S-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5049" y="1259954"/>
            <a:ext cx="1600200" cy="11321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302" name="Picture 6" descr="http://www.arctic.noaa.gov/aro/ipy-1/images/S-0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5049" y="2559305"/>
            <a:ext cx="1600200" cy="10781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304" name="Picture 8" descr="http://www.arctic.noaa.gov/aro/ipy-1/images/S-06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5049" y="3810231"/>
            <a:ext cx="1600200" cy="11241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Straight Arrow Connector 15"/>
          <p:cNvCxnSpPr>
            <a:stCxn id="55302" idx="3"/>
          </p:cNvCxnSpPr>
          <p:nvPr/>
        </p:nvCxnSpPr>
        <p:spPr>
          <a:xfrm>
            <a:off x="2565249" y="3098373"/>
            <a:ext cx="2108350" cy="973442"/>
          </a:xfrm>
          <a:prstGeom prst="straightConnector1">
            <a:avLst/>
          </a:prstGeom>
          <a:ln w="19050">
            <a:solidFill>
              <a:srgbClr val="F62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55304" idx="3"/>
          </p:cNvCxnSpPr>
          <p:nvPr/>
        </p:nvCxnSpPr>
        <p:spPr>
          <a:xfrm flipV="1">
            <a:off x="2565249" y="4169510"/>
            <a:ext cx="2260750" cy="202792"/>
          </a:xfrm>
          <a:prstGeom prst="straightConnector1">
            <a:avLst/>
          </a:prstGeom>
          <a:ln w="19050">
            <a:solidFill>
              <a:srgbClr val="F62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808412" y="6268145"/>
            <a:ext cx="3990603" cy="7609"/>
          </a:xfrm>
          <a:prstGeom prst="line">
            <a:avLst/>
          </a:prstGeom>
          <a:ln w="603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6241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1046" y="1281727"/>
            <a:ext cx="6830646" cy="44860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30767" y="137808"/>
            <a:ext cx="4687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Why data rescue?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2318" y="1367684"/>
            <a:ext cx="6807105" cy="46166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The changing Arctic climate is a harbinger of a global future, but to understand emerging patterns we need to know more about the past history of the Earth's weather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Currently available datasets are insufficient to the tasks at hand</a:t>
            </a:r>
          </a:p>
          <a:p>
            <a:endParaRPr lang="en-US" dirty="0" smtClean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Luckily, far more data exist (especially marine-met) than have been utilized so far – on the order of gazillions of observations</a:t>
            </a:r>
          </a:p>
          <a:p>
            <a:endParaRPr lang="en-US" dirty="0" smtClean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New technologies are transforming the way we recover and use large amounts of historical weather and environmental data</a:t>
            </a:r>
          </a:p>
          <a:p>
            <a:endParaRPr lang="en-US" dirty="0" smtClean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The real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wayback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machine:</a:t>
            </a:r>
          </a:p>
          <a:p>
            <a:endParaRPr lang="en-US" sz="1000" dirty="0" smtClean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  <a:cs typeface="Arial" pitchFamily="34" charset="0"/>
              </a:rPr>
              <a:t>CROWDSOURCING</a:t>
            </a: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&amp; REANALYSIS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135265" y="5755337"/>
            <a:ext cx="4724401" cy="1326"/>
          </a:xfrm>
          <a:prstGeom prst="line">
            <a:avLst/>
          </a:prstGeom>
          <a:ln w="603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http://1.bp.blogspot.com/-1cakWLvp_qE/T_kWrNffmMI/AAAAAAAACcY/EFgJvEVgoPI/s1600/Maud+-+sailing+the+high+arct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1320" y="3879761"/>
            <a:ext cx="1828800" cy="1179871"/>
          </a:xfrm>
          <a:prstGeom prst="rect">
            <a:avLst/>
          </a:prstGeom>
          <a:noFill/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4" descr="http://farm7.staticflickr.com/6060/6265759507_71c5290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1320" y="2357588"/>
            <a:ext cx="1828800" cy="1258620"/>
          </a:xfrm>
          <a:prstGeom prst="rect">
            <a:avLst/>
          </a:prstGeom>
          <a:noFill/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Jeannette_Danenhower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31320" y="920842"/>
            <a:ext cx="1828800" cy="1167359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6" descr="http://photos1.blogger.com/blogger/5342/701/1600/Chelyuski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31320" y="5328724"/>
            <a:ext cx="1828800" cy="1092994"/>
          </a:xfrm>
          <a:prstGeom prst="rect">
            <a:avLst/>
          </a:prstGeom>
          <a:noFill/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133956" y="2111410"/>
            <a:ext cx="14567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itchFamily="34" charset="0"/>
                <a:cs typeface="Arial" pitchFamily="34" charset="0"/>
              </a:rPr>
              <a:t>Jeannette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(1879-1881)</a:t>
            </a:r>
            <a:endParaRPr lang="en-US" sz="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27333" y="3647336"/>
            <a:ext cx="12089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err="1" smtClean="0">
                <a:latin typeface="Arial" pitchFamily="34" charset="0"/>
                <a:cs typeface="Arial" pitchFamily="34" charset="0"/>
              </a:rPr>
              <a:t>Karluk</a:t>
            </a:r>
            <a:r>
              <a:rPr lang="en-US" sz="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(1913-1914)</a:t>
            </a:r>
            <a:endParaRPr lang="en-US" sz="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7333" y="5094474"/>
            <a:ext cx="13759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itchFamily="34" charset="0"/>
                <a:cs typeface="Arial" pitchFamily="34" charset="0"/>
              </a:rPr>
              <a:t>Maud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(1922-1925)</a:t>
            </a:r>
            <a:endParaRPr lang="en-US" sz="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36610" y="6468578"/>
            <a:ext cx="19709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latin typeface="Arial" pitchFamily="34" charset="0"/>
                <a:cs typeface="Arial" pitchFamily="34" charset="0"/>
              </a:rPr>
              <a:t>Chelyuskin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 (1933-1934)</a:t>
            </a:r>
            <a:endParaRPr lang="en-US" sz="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8" descr="http://iabp.apl.washington.edu/DAILYMAPS/dailymap.60day.jpg"/>
          <p:cNvPicPr>
            <a:picLocks noChangeAspect="1" noChangeArrowheads="1"/>
          </p:cNvPicPr>
          <p:nvPr/>
        </p:nvPicPr>
        <p:blipFill>
          <a:blip r:embed="rId6" cstate="print"/>
          <a:srcRect r="20975"/>
          <a:stretch>
            <a:fillRect/>
          </a:stretch>
        </p:blipFill>
        <p:spPr bwMode="auto">
          <a:xfrm>
            <a:off x="3913286" y="1211400"/>
            <a:ext cx="3988886" cy="3550421"/>
          </a:xfrm>
          <a:prstGeom prst="rect">
            <a:avLst/>
          </a:prstGeom>
          <a:noFill/>
          <a:ln w="317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813903" y="4866971"/>
            <a:ext cx="3219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Sea ice dynamics 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inferred from the first-generation of  instrumented drifters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46709" y="169970"/>
            <a:ext cx="5252785" cy="67710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Direct applications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7814" y="5933223"/>
            <a:ext cx="3372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60–130 years of new (old) sea ice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reconnaissance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501660" y="1860062"/>
            <a:ext cx="2852615" cy="4997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549531" y="154340"/>
            <a:ext cx="4047135" cy="67710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Now hear this!</a:t>
            </a:r>
            <a:endParaRPr lang="en-US" sz="3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Picture 3" descr="Phone photos 0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8519" y="1236794"/>
            <a:ext cx="3899875" cy="2924906"/>
          </a:xfrm>
          <a:prstGeom prst="rect">
            <a:avLst/>
          </a:prstGeom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56334" y="4209357"/>
            <a:ext cx="37785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Arial" pitchFamily="34" charset="0"/>
                <a:cs typeface="Arial" pitchFamily="34" charset="0"/>
              </a:rPr>
              <a:t>Elizabeth       </a:t>
            </a:r>
            <a:r>
              <a:rPr lang="en-US" sz="800" dirty="0" err="1" smtClean="0">
                <a:latin typeface="Arial" pitchFamily="34" charset="0"/>
                <a:cs typeface="Arial" pitchFamily="34" charset="0"/>
              </a:rPr>
              <a:t>Milla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                   Mark      What a tie!    Dr. </a:t>
            </a:r>
            <a:r>
              <a:rPr lang="en-US" sz="800" dirty="0" err="1" smtClean="0">
                <a:latin typeface="Arial" pitchFamily="34" charset="0"/>
                <a:cs typeface="Arial" pitchFamily="34" charset="0"/>
              </a:rPr>
              <a:t>Lubchenco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      AOTUS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4106" y="4493870"/>
            <a:ext cx="27588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B0F0"/>
                </a:solidFill>
                <a:latin typeface="Arial Black" pitchFamily="34" charset="0"/>
              </a:rPr>
              <a:t>SPLASH!</a:t>
            </a:r>
          </a:p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Launch of Old Weather – Arctic at the National Archives</a:t>
            </a:r>
          </a:p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25 October 2012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4" cstate="print"/>
          <a:srcRect t="8000" r="45000" b="32000"/>
          <a:stretch>
            <a:fillRect/>
          </a:stretch>
        </p:blipFill>
        <p:spPr bwMode="auto">
          <a:xfrm>
            <a:off x="4587625" y="4360273"/>
            <a:ext cx="2700476" cy="1841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5" cstate="print"/>
          <a:srcRect l="22500" t="10000" r="22500" b="16000"/>
          <a:stretch>
            <a:fillRect/>
          </a:stretch>
        </p:blipFill>
        <p:spPr bwMode="auto">
          <a:xfrm>
            <a:off x="4596003" y="1985107"/>
            <a:ext cx="2704606" cy="2274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462584" y="6260895"/>
            <a:ext cx="2954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itchFamily="34" charset="0"/>
                <a:cs typeface="Arial" pitchFamily="34" charset="0"/>
              </a:rPr>
              <a:t>Washington Post Chicago Tribune Western Australia Today Slate Scientific American The Weather Channel </a:t>
            </a:r>
            <a:r>
              <a:rPr lang="en-US" sz="800" dirty="0" err="1" smtClean="0">
                <a:latin typeface="Arial" pitchFamily="34" charset="0"/>
                <a:cs typeface="Arial" pitchFamily="34" charset="0"/>
              </a:rPr>
              <a:t>ClimateWire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 Outside Tehran Times SXSW  Reuters EOS/AGU CBC Radio North (Yellowknife) The Weather Channel (again) …..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81395" y="1336428"/>
            <a:ext cx="1961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Ripples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26215" y="2508738"/>
            <a:ext cx="1477116" cy="1070708"/>
          </a:xfrm>
          <a:prstGeom prst="rect">
            <a:avLst/>
          </a:prstGeom>
          <a:solidFill>
            <a:srgbClr val="F1A8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Elbow Connector 27"/>
          <p:cNvCxnSpPr/>
          <p:nvPr/>
        </p:nvCxnSpPr>
        <p:spPr>
          <a:xfrm rot="10800000" flipV="1">
            <a:off x="3876455" y="1567260"/>
            <a:ext cx="789310" cy="3480607"/>
          </a:xfrm>
          <a:prstGeom prst="bentConnector3">
            <a:avLst>
              <a:gd name="adj1" fmla="val 50000"/>
            </a:avLst>
          </a:prstGeom>
          <a:ln w="60325">
            <a:solidFill>
              <a:schemeClr val="bg1">
                <a:lumMod val="85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hape 33"/>
          <p:cNvCxnSpPr/>
          <p:nvPr/>
        </p:nvCxnSpPr>
        <p:spPr>
          <a:xfrm>
            <a:off x="6017846" y="1570893"/>
            <a:ext cx="2250837" cy="914400"/>
          </a:xfrm>
          <a:prstGeom prst="bentConnector2">
            <a:avLst/>
          </a:prstGeom>
          <a:ln w="60325">
            <a:solidFill>
              <a:schemeClr val="bg1">
                <a:lumMod val="85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904946" y="2840917"/>
            <a:ext cx="2758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Participation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3562" y="192513"/>
            <a:ext cx="7022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Why do people join &amp; stay?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783" y="1484923"/>
            <a:ext cx="3930508" cy="2662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65726" y="4259386"/>
            <a:ext cx="41812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Survey Says! </a:t>
            </a:r>
          </a:p>
          <a:p>
            <a:r>
              <a:rPr lang="en-US" sz="800" dirty="0" smtClean="0">
                <a:latin typeface="Arial" pitchFamily="34" charset="0"/>
                <a:cs typeface="Arial" pitchFamily="34" charset="0"/>
              </a:rPr>
              <a:t>Alexandra Eveleigh, UCL Interaction Centre, University College London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9" y="1475155"/>
            <a:ext cx="4257446" cy="2660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489946" y="4259386"/>
            <a:ext cx="44195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The Forum: community, creative space, superior expertise and technical support, </a:t>
            </a: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ever-increasing depth...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24180" y="5537207"/>
            <a:ext cx="5502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But really, its the right-hand page…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39105" y="156035"/>
            <a:ext cx="5868018" cy="67710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Extraordinary stories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66184">
            <a:off x="-698187" y="2582854"/>
            <a:ext cx="4383807" cy="665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333" y="1094033"/>
            <a:ext cx="792391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Captain Roald Amundsen came on board as a guest of the captain...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typhoon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signal spotted on shore...steaming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            			through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scattered wreckage in thick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			fog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...ran down the convoy at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		      first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light and found three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			ships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missing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...engaged in placing 			six bodies in barrels of     						alcohol…Natives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came </a:t>
            </a:r>
            <a:br>
              <a:rPr lang="en-US" sz="2400" dirty="0"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latin typeface="Arial" pitchFamily="34" charset="0"/>
                <a:cs typeface="Arial" pitchFamily="34" charset="0"/>
              </a:rPr>
              <a:t>	                     on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board bringing a number of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			  articles from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the wrecked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whaling 					bark "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Vigilant" </a:t>
            </a:r>
          </a:p>
        </p:txBody>
      </p:sp>
    </p:spTree>
    <p:extLst>
      <p:ext uri="{BB962C8B-B14F-4D97-AF65-F5344CB8AC3E}">
        <p14:creationId xmlns:p14="http://schemas.microsoft.com/office/powerpoint/2010/main" xmlns="" val="217255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3684104" y="5228698"/>
            <a:ext cx="3990603" cy="7609"/>
          </a:xfrm>
          <a:prstGeom prst="line">
            <a:avLst/>
          </a:prstGeom>
          <a:ln w="603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&amp;ocy;.&amp;ZHcy;&amp;acy;&amp;ncy;&amp;iecy;&amp;tcy;&amp;tcy;&amp;y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3576" y="2280810"/>
            <a:ext cx="2978394" cy="2233796"/>
          </a:xfrm>
          <a:prstGeom prst="rect">
            <a:avLst/>
          </a:prstGeom>
          <a:noFill/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http://oldweather.s3.amazonaws.com/ow3/final/USS%20Jeannette/vol004of004/vol004_099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627" y="992555"/>
            <a:ext cx="3723269" cy="55849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541597" y="130895"/>
            <a:ext cx="6063006" cy="67710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Moments of discovery</a:t>
            </a:r>
          </a:p>
        </p:txBody>
      </p:sp>
      <p:pic>
        <p:nvPicPr>
          <p:cNvPr id="5" name="Picture 4" descr="http://oldweather.s3.amazonaws.com/ow3/final/USS%20Jeannette/vol004of004/vol004_099_1.jpg"/>
          <p:cNvPicPr>
            <a:picLocks noChangeAspect="1" noChangeArrowheads="1"/>
          </p:cNvPicPr>
          <p:nvPr/>
        </p:nvPicPr>
        <p:blipFill>
          <a:blip r:embed="rId3" cstate="print"/>
          <a:srcRect l="55385" t="48000" r="22154" b="44308"/>
          <a:stretch>
            <a:fillRect/>
          </a:stretch>
        </p:blipFill>
        <p:spPr bwMode="auto">
          <a:xfrm>
            <a:off x="3643743" y="3110525"/>
            <a:ext cx="2381373" cy="122331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ight Triangle 6"/>
          <p:cNvSpPr/>
          <p:nvPr/>
        </p:nvSpPr>
        <p:spPr>
          <a:xfrm rot="2325160">
            <a:off x="3233518" y="3244040"/>
            <a:ext cx="816907" cy="967798"/>
          </a:xfrm>
          <a:prstGeom prst="rtTriangle">
            <a:avLst/>
          </a:prstGeom>
          <a:solidFill>
            <a:schemeClr val="tx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78923" y="484085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Jeannette Island (</a:t>
            </a:r>
            <a:r>
              <a:rPr lang="en-US" dirty="0" err="1" smtClean="0"/>
              <a:t>Ostrov</a:t>
            </a:r>
            <a:r>
              <a:rPr lang="en-US" dirty="0" smtClean="0"/>
              <a:t> </a:t>
            </a:r>
            <a:r>
              <a:rPr lang="en-US" dirty="0" err="1" smtClean="0"/>
              <a:t>Zhannetty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38663" y="146525"/>
            <a:ext cx="5068888" cy="67710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Save the logbooks</a:t>
            </a:r>
          </a:p>
        </p:txBody>
      </p:sp>
      <p:pic>
        <p:nvPicPr>
          <p:cNvPr id="7" name="Picture 6" descr="Jeannette_advent_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88782" y="1111880"/>
            <a:ext cx="4976325" cy="4807062"/>
          </a:xfrm>
          <a:prstGeom prst="rect">
            <a:avLst/>
          </a:prstGeom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Jeannette_advent_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4648" y="2910932"/>
            <a:ext cx="1358533" cy="1223942"/>
          </a:xfrm>
          <a:prstGeom prst="rect">
            <a:avLst/>
          </a:prstGeom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Jeannette_advent_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1105" y="1117611"/>
            <a:ext cx="1362456" cy="1238314"/>
          </a:xfrm>
          <a:prstGeom prst="rect">
            <a:avLst/>
          </a:prstGeom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46960" y="2397816"/>
            <a:ext cx="144623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i="1" dirty="0" smtClean="0">
                <a:latin typeface="Arial" pitchFamily="34" charset="0"/>
                <a:cs typeface="Arial" pitchFamily="34" charset="0"/>
              </a:rPr>
              <a:t>Jeannette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crushed</a:t>
            </a:r>
            <a:endParaRPr lang="en-US" sz="12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32004" y="4183631"/>
            <a:ext cx="11869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Melville’s party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963713" y="6004616"/>
            <a:ext cx="49572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De Long’s men carry the logbooks ashore through a mile of broken ice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886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1782" y="1101984"/>
            <a:ext cx="79248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charset="0"/>
                <a:cs typeface="Arial" charset="0"/>
              </a:rPr>
              <a:t>…</a:t>
            </a:r>
            <a:r>
              <a:rPr lang="en-US" sz="2400" dirty="0" err="1" smtClean="0">
                <a:latin typeface="Arial" charset="0"/>
                <a:cs typeface="Arial" charset="0"/>
              </a:rPr>
              <a:t>Bubokoff</a:t>
            </a:r>
            <a:r>
              <a:rPr lang="en-US" sz="2400" dirty="0" smtClean="0">
                <a:latin typeface="Arial" charset="0"/>
                <a:cs typeface="Arial" charset="0"/>
              </a:rPr>
              <a:t> and </a:t>
            </a:r>
            <a:r>
              <a:rPr lang="en-US" sz="2400" dirty="0" err="1" smtClean="0">
                <a:latin typeface="Arial" charset="0"/>
                <a:cs typeface="Arial" charset="0"/>
              </a:rPr>
              <a:t>Kolinkin</a:t>
            </a:r>
            <a:r>
              <a:rPr lang="en-US" sz="2400" dirty="0" smtClean="0">
                <a:latin typeface="Arial" charset="0"/>
                <a:cs typeface="Arial" charset="0"/>
              </a:rPr>
              <a:t> hoisted the box containing the precious books and records of the expedition into the top of a high tree, lashing it fast; but the water continuing to rise they became frightened and raised and lashed it still higher, when </a:t>
            </a:r>
            <a:r>
              <a:rPr lang="en-US" sz="2400" dirty="0" err="1" smtClean="0">
                <a:latin typeface="Arial" charset="0"/>
                <a:cs typeface="Arial" charset="0"/>
              </a:rPr>
              <a:t>Kolinkin</a:t>
            </a:r>
            <a:r>
              <a:rPr lang="en-US" sz="2400" dirty="0" smtClean="0">
                <a:latin typeface="Arial" charset="0"/>
                <a:cs typeface="Arial" charset="0"/>
              </a:rPr>
              <a:t> fell from the tree and was borne away by the current into the branches of another, where he remained without food for several days.</a:t>
            </a:r>
          </a:p>
          <a:p>
            <a:endParaRPr lang="en-US" sz="1000" dirty="0" smtClean="0">
              <a:latin typeface="Arial" charset="0"/>
              <a:cs typeface="Arial" charset="0"/>
            </a:endParaRPr>
          </a:p>
          <a:p>
            <a:r>
              <a:rPr lang="en-US" sz="1000" dirty="0" smtClean="0">
                <a:latin typeface="Arial" charset="0"/>
                <a:cs typeface="Arial" charset="0"/>
              </a:rPr>
              <a:t>                                                                                                                         G. Melville (Ch. Engineer of the </a:t>
            </a:r>
            <a:r>
              <a:rPr lang="en-US" sz="1000" i="1" dirty="0" smtClean="0">
                <a:latin typeface="Arial" charset="0"/>
                <a:cs typeface="Arial" charset="0"/>
              </a:rPr>
              <a:t>Jeannette</a:t>
            </a:r>
            <a:r>
              <a:rPr lang="en-US" sz="1000" dirty="0" smtClean="0">
                <a:latin typeface="Arial" charset="0"/>
                <a:cs typeface="Arial" charset="0"/>
              </a:rPr>
              <a:t>) – </a:t>
            </a:r>
            <a:r>
              <a:rPr lang="en-US" sz="1000" i="1" dirty="0" smtClean="0">
                <a:latin typeface="Arial" charset="0"/>
                <a:cs typeface="Arial" charset="0"/>
              </a:rPr>
              <a:t>In the Lena Delta</a:t>
            </a:r>
            <a:endParaRPr lang="en-US" sz="1000" i="1" dirty="0"/>
          </a:p>
        </p:txBody>
      </p:sp>
      <p:pic>
        <p:nvPicPr>
          <p:cNvPr id="4" name="Picture 3" descr="book_clo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3932" y="4320143"/>
            <a:ext cx="1797083" cy="1904785"/>
          </a:xfrm>
          <a:prstGeom prst="rect">
            <a:avLst/>
          </a:prstGeom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6251479" y="6305501"/>
            <a:ext cx="5940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Today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0531" y="146525"/>
            <a:ext cx="6445162" cy="67710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Ashore was not enough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31573" y="130895"/>
            <a:ext cx="5483040" cy="67710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More stuff turns up </a:t>
            </a:r>
            <a:endParaRPr lang="en-US" sz="3800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10273" y="1979936"/>
            <a:ext cx="6257548" cy="4942948"/>
            <a:chOff x="1299428" y="2120606"/>
            <a:chExt cx="6257548" cy="49429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437409">
              <a:off x="4267343" y="2338282"/>
              <a:ext cx="3289633" cy="472527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1401284">
              <a:off x="1299428" y="2120606"/>
              <a:ext cx="3283509" cy="464642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TextBox 9"/>
          <p:cNvSpPr txBox="1"/>
          <p:nvPr/>
        </p:nvSpPr>
        <p:spPr>
          <a:xfrm>
            <a:off x="675591" y="893334"/>
            <a:ext cx="77572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Surgeon’s weather log supplied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by the US Navy Bureau of Medicine Archive after public release of Old Weather – Arctic &amp; photographed at the National Archives by project staff</a:t>
            </a:r>
          </a:p>
        </p:txBody>
      </p:sp>
      <p:pic>
        <p:nvPicPr>
          <p:cNvPr id="7" name="Picture 6" descr="Jeannette_ambl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27452" y="3978031"/>
            <a:ext cx="1741163" cy="1729029"/>
          </a:xfrm>
          <a:prstGeom prst="rect">
            <a:avLst/>
          </a:prstGeom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533668" y="5775566"/>
            <a:ext cx="1945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James M.M. Ambler, USN</a:t>
            </a:r>
          </a:p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(1848-1881)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8886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173415" y="3681047"/>
            <a:ext cx="4970585" cy="302854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08" r="4287"/>
          <a:stretch/>
        </p:blipFill>
        <p:spPr bwMode="auto">
          <a:xfrm>
            <a:off x="4210492" y="3718758"/>
            <a:ext cx="4933509" cy="3141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45022" y="146525"/>
            <a:ext cx="7256154" cy="67710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Extraordinary value-added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486" y="948039"/>
            <a:ext cx="755402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Old Weather citizen-scientists produce their own research and project reference material (handwriting help, technical terms, place names, etc)</a:t>
            </a:r>
          </a:p>
          <a:p>
            <a:endParaRPr lang="en-US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Could not be done with a top-down approach</a:t>
            </a:r>
          </a:p>
          <a:p>
            <a:endParaRPr lang="en-US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Currently recorded: natural phenomenon, crew lists, burials at sea, discipline &amp; desertion, ships met, notable events of all kinds…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The bonus: word- date- position-searchable manuscript &amp; metadata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196862"/>
            <a:ext cx="5267569" cy="266113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7" t="14238" r="4509" b="6768"/>
          <a:stretch/>
        </p:blipFill>
        <p:spPr bwMode="auto">
          <a:xfrm>
            <a:off x="3554" y="4236030"/>
            <a:ext cx="5231219" cy="2600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2693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845160" y="4783014"/>
            <a:ext cx="4611087" cy="2074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59444" y="146525"/>
            <a:ext cx="6827318" cy="67710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Other uses unimagined…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6067" y="1992940"/>
            <a:ext cx="26181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At 1 A.M. faint aurora chiefly in NE and W.N.W. Lunar circle. At 2 a.m. very faint </a:t>
            </a:r>
            <a:r>
              <a:rPr lang="en-US" sz="800" dirty="0" err="1" smtClean="0"/>
              <a:t>auroral</a:t>
            </a:r>
            <a:r>
              <a:rPr lang="en-US" sz="800" dirty="0" smtClean="0"/>
              <a:t> patches. At 3 faint </a:t>
            </a:r>
            <a:r>
              <a:rPr lang="en-US" sz="800" dirty="0" err="1" smtClean="0"/>
              <a:t>auroral</a:t>
            </a:r>
            <a:r>
              <a:rPr lang="en-US" sz="800" dirty="0" smtClean="0"/>
              <a:t> glimmers in W.N.W. The Sun was raised by refraction above the horizon before 6 a.m. At 11 P.M. broken curtain arches 10</a:t>
            </a:r>
            <a:r>
              <a:rPr lang="en-US" sz="800" baseline="30000" dirty="0" smtClean="0"/>
              <a:t>o</a:t>
            </a:r>
            <a:r>
              <a:rPr lang="en-US" sz="800" dirty="0" smtClean="0"/>
              <a:t> and 20</a:t>
            </a:r>
            <a:r>
              <a:rPr lang="en-US" sz="800" baseline="30000" dirty="0" smtClean="0"/>
              <a:t>o</a:t>
            </a:r>
            <a:r>
              <a:rPr lang="en-US" sz="800" dirty="0" smtClean="0"/>
              <a:t> in altitude to N.E. extending from E to N. An exceptionally beautiful </a:t>
            </a:r>
            <a:r>
              <a:rPr lang="en-US" sz="800" dirty="0" err="1" smtClean="0"/>
              <a:t>auroral</a:t>
            </a:r>
            <a:r>
              <a:rPr lang="en-US" sz="800" dirty="0" smtClean="0"/>
              <a:t> display commenced shortly before midnight. From W x S to N.E. and chiefly South of zenith, from 10</a:t>
            </a:r>
            <a:r>
              <a:rPr lang="en-US" sz="800" baseline="30000" dirty="0" smtClean="0"/>
              <a:t>o</a:t>
            </a:r>
            <a:r>
              <a:rPr lang="en-US" sz="800" dirty="0" smtClean="0"/>
              <a:t> to 15</a:t>
            </a:r>
            <a:r>
              <a:rPr lang="en-US" sz="800" baseline="30000" dirty="0" smtClean="0"/>
              <a:t>o</a:t>
            </a:r>
            <a:r>
              <a:rPr lang="en-US" sz="800" dirty="0" smtClean="0"/>
              <a:t> in alt. an </a:t>
            </a:r>
            <a:r>
              <a:rPr lang="en-US" sz="800" dirty="0" err="1" smtClean="0"/>
              <a:t>auroral</a:t>
            </a:r>
            <a:r>
              <a:rPr lang="en-US" sz="800" dirty="0" smtClean="0"/>
              <a:t> band extended in a Series of flat Semi-elliptical curves opening to the </a:t>
            </a:r>
            <a:r>
              <a:rPr lang="en-US" sz="800" dirty="0" err="1" smtClean="0"/>
              <a:t>N?d</a:t>
            </a:r>
            <a:r>
              <a:rPr lang="en-US" sz="800" dirty="0" smtClean="0"/>
              <a:t>. On the inner or North edge of the band it was brilliantly white, while the light faded down toward the Southern horizon to a pale cloud-like intensity, in which faint lines would occasionally show. To the North of zenith very meager bands of long streamers hung across the Sky. A peculiarity of the display was the regularity with which the curves, which were moving slowly along the band from W to E broke into rapid and distorting undulations when they aimed at a point lying within the space apparently occupied by the Constellation </a:t>
            </a:r>
            <a:r>
              <a:rPr lang="en-US" sz="800" dirty="0" err="1" smtClean="0"/>
              <a:t>Ursa</a:t>
            </a:r>
            <a:r>
              <a:rPr lang="en-US" sz="800" dirty="0" smtClean="0"/>
              <a:t> Major. 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4274" name="Picture 2" descr="C:\Users\wood\Documents\NARA\Old_Space_Weath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251" y="1128269"/>
            <a:ext cx="5493592" cy="3396872"/>
          </a:xfrm>
          <a:prstGeom prst="rect">
            <a:avLst/>
          </a:prstGeom>
          <a:noFill/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 l="20000" t="8000" r="20000" b="48000"/>
          <a:stretch>
            <a:fillRect/>
          </a:stretch>
        </p:blipFill>
        <p:spPr bwMode="auto">
          <a:xfrm>
            <a:off x="3948336" y="4855680"/>
            <a:ext cx="4389120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28350" y="1423538"/>
            <a:ext cx="251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Old (Space) Weather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1046" y="1281727"/>
            <a:ext cx="6830646" cy="44860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30767" y="137808"/>
            <a:ext cx="4687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Why data rescue?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2318" y="1367684"/>
            <a:ext cx="6807105" cy="46166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The changing Arctic climate is a harbinger of a global future, but to understand emerging patterns we need to know more about the past history of the Earth's weather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Currently available datasets are insufficient to the tasks at hand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Luckily, far more data exist (especially marine-met) than have been utilized so far – on the order of gazillions of observations</a:t>
            </a:r>
          </a:p>
          <a:p>
            <a:endParaRPr lang="en-US" dirty="0" smtClean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New technologies are transforming the way we recover and use large amounts of historical weather and environmental data</a:t>
            </a:r>
          </a:p>
          <a:p>
            <a:endParaRPr lang="en-US" dirty="0" smtClean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The real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wayback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machine:</a:t>
            </a:r>
          </a:p>
          <a:p>
            <a:endParaRPr lang="en-US" sz="1000" dirty="0" smtClean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  <a:cs typeface="Arial" pitchFamily="34" charset="0"/>
              </a:rPr>
              <a:t>CROWDSOURCING</a:t>
            </a: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&amp; REANALYSIS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877954"/>
            <a:ext cx="9144000" cy="398004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6000" t="9375" r="6000" b="4687"/>
          <a:stretch>
            <a:fillRect/>
          </a:stretch>
        </p:blipFill>
        <p:spPr bwMode="auto">
          <a:xfrm>
            <a:off x="162298" y="2988143"/>
            <a:ext cx="6065247" cy="37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94906" y="130525"/>
            <a:ext cx="7337138" cy="67710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Arctic Rediscovery Project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12000" t="9375" r="12000" b="4688"/>
          <a:stretch>
            <a:fillRect/>
          </a:stretch>
        </p:blipFill>
        <p:spPr bwMode="auto">
          <a:xfrm>
            <a:off x="6405792" y="2983834"/>
            <a:ext cx="2555333" cy="1849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 l="12000" t="9375" r="12000" b="4688"/>
          <a:stretch>
            <a:fillRect/>
          </a:stretch>
        </p:blipFill>
        <p:spPr bwMode="auto">
          <a:xfrm>
            <a:off x="6410431" y="4929781"/>
            <a:ext cx="2560320" cy="1852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90852" y="1187054"/>
            <a:ext cx="81580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hlinkClick r:id="rId6"/>
              </a:rPr>
              <a:t>www.pmel.noaa.gov/arctic/rediscover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528639" y="122710"/>
            <a:ext cx="6069675" cy="9848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 Look Back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Photograph and moving picture collection</a:t>
            </a:r>
          </a:p>
        </p:txBody>
      </p:sp>
      <p:pic>
        <p:nvPicPr>
          <p:cNvPr id="16" name="Picture 15" descr="Portz_picture_sm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66331">
            <a:off x="47719" y="4956620"/>
            <a:ext cx="2415940" cy="1986440"/>
          </a:xfrm>
          <a:prstGeom prst="rect">
            <a:avLst/>
          </a:prstGeom>
        </p:spPr>
      </p:pic>
      <p:pic>
        <p:nvPicPr>
          <p:cNvPr id="18" name="Picture 17" descr="84_94_1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2857" y="2516562"/>
            <a:ext cx="2824000" cy="1890222"/>
          </a:xfrm>
          <a:prstGeom prst="rect">
            <a:avLst/>
          </a:prstGeom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84_44_08_no_border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7495" y="2509284"/>
            <a:ext cx="2257684" cy="3836128"/>
          </a:xfrm>
          <a:prstGeom prst="rect">
            <a:avLst/>
          </a:prstGeom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2637328" y="6355343"/>
            <a:ext cx="2098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Hallie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Portz’s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capstone project poster (UW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iSchool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60" y="4464069"/>
            <a:ext cx="2098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USRC 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Corwin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43049" y="4730960"/>
            <a:ext cx="2098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Crew of the 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Bear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74136" y="6376056"/>
            <a:ext cx="2409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Photographer aloft </a:t>
            </a:r>
          </a:p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on 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Northland</a:t>
            </a:r>
          </a:p>
        </p:txBody>
      </p:sp>
      <p:pic>
        <p:nvPicPr>
          <p:cNvPr id="17" name="Picture 16" descr="78.10_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43049" y="2504779"/>
            <a:ext cx="3351789" cy="2119667"/>
          </a:xfrm>
          <a:prstGeom prst="rect">
            <a:avLst/>
          </a:prstGeom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08_50_46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32442" y="4790508"/>
            <a:ext cx="1962396" cy="1349656"/>
          </a:xfrm>
          <a:prstGeom prst="rect">
            <a:avLst/>
          </a:prstGeom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70121" y="1489343"/>
            <a:ext cx="8888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Connect with people – scientifically interesting – historical value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177068" y="153970"/>
            <a:ext cx="6772816" cy="67710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Sea Ice of the Old Arctic</a:t>
            </a:r>
          </a:p>
        </p:txBody>
      </p:sp>
      <p:pic>
        <p:nvPicPr>
          <p:cNvPr id="9" name="Picture 8" descr="1932_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85227">
            <a:off x="4590710" y="1233448"/>
            <a:ext cx="4429001" cy="6264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6000" t="9375" r="6000" b="4688"/>
          <a:stretch>
            <a:fillRect/>
          </a:stretch>
        </p:blipFill>
        <p:spPr bwMode="auto">
          <a:xfrm>
            <a:off x="293780" y="3790463"/>
            <a:ext cx="4908061" cy="30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54645" y="1257312"/>
            <a:ext cx="37251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Sea ice maps re-published online as a downloadable data set by NSIDC</a:t>
            </a:r>
          </a:p>
          <a:p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280 maps over 56 yrs </a:t>
            </a:r>
          </a:p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(1893-1939 and 1946-1956)</a:t>
            </a:r>
          </a:p>
          <a:p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More value-added to come</a:t>
            </a:r>
          </a:p>
          <a:p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769800" y="1406733"/>
            <a:ext cx="73152" cy="731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769800" y="2113998"/>
            <a:ext cx="73152" cy="731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769800" y="2782188"/>
            <a:ext cx="73152" cy="731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231841" y="169600"/>
            <a:ext cx="4663264" cy="67710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Student Projects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0042">
            <a:off x="4136485" y="1482296"/>
            <a:ext cx="5007511" cy="3339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24771">
            <a:off x="7672" y="2164663"/>
            <a:ext cx="4933656" cy="378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 rot="21329193">
            <a:off x="5609630" y="5811251"/>
            <a:ext cx="3135785" cy="461665"/>
          </a:xfrm>
          <a:prstGeom prst="rect">
            <a:avLst/>
          </a:prstGeom>
          <a:noFill/>
          <a:ln w="25400">
            <a:solidFill>
              <a:srgbClr val="F62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62F00"/>
                </a:solidFill>
                <a:latin typeface="Arial" pitchFamily="34" charset="0"/>
                <a:cs typeface="Arial" pitchFamily="34" charset="0"/>
              </a:rPr>
              <a:t>You can do one too!</a:t>
            </a:r>
          </a:p>
        </p:txBody>
      </p:sp>
      <p:sp>
        <p:nvSpPr>
          <p:cNvPr id="9" name="TextBox 8"/>
          <p:cNvSpPr txBox="1"/>
          <p:nvPr/>
        </p:nvSpPr>
        <p:spPr>
          <a:xfrm rot="21425901">
            <a:off x="54711" y="6002219"/>
            <a:ext cx="39231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V. Underhill, JISAO undergraduate research internship 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94455">
            <a:off x="5582607" y="4896342"/>
            <a:ext cx="2581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Commack High School (New York) 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417807" y="177415"/>
            <a:ext cx="6291338" cy="67710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U.S. National Archives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0705" y="1158146"/>
            <a:ext cx="78479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hlinkClick r:id="rId3"/>
              </a:rPr>
              <a:t>www.archives.gov/citizen-archivist</a:t>
            </a:r>
            <a:r>
              <a:rPr lang="en-US" sz="4000" dirty="0">
                <a:hlinkClick r:id="rId3"/>
              </a:rPr>
              <a:t>/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 l="25000" t="8000" r="25000" b="36000"/>
          <a:stretch>
            <a:fillRect/>
          </a:stretch>
        </p:blipFill>
        <p:spPr bwMode="auto">
          <a:xfrm>
            <a:off x="1379426" y="2377440"/>
            <a:ext cx="6400800" cy="448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7785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32838" y="75580"/>
            <a:ext cx="608051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Expected Outcome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81136" y="1254021"/>
            <a:ext cx="5218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</a:rPr>
              <a:t>BIG INFUSION OF </a:t>
            </a:r>
            <a:r>
              <a:rPr lang="en-US" dirty="0" smtClean="0">
                <a:solidFill>
                  <a:srgbClr val="C03E1A"/>
                </a:solidFill>
                <a:latin typeface="Arial Black" pitchFamily="34" charset="0"/>
              </a:rPr>
              <a:t>(NEW)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</a:rPr>
              <a:t>CLIMATE DATA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81136" y="2474824"/>
            <a:ext cx="5716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</a:rPr>
              <a:t>FUELS EXTENDED REANALYSIS PROJECTS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96539" y="1600397"/>
            <a:ext cx="426674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  <a:cs typeface="+mn-cs"/>
              </a:rPr>
              <a:t>WEATHER – OCEAN – SEA ICE – ECOSYSTEM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34" charset="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81136" y="3681237"/>
            <a:ext cx="529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</a:rPr>
              <a:t>BETTER ENVIRONMENTAL PREDICTION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9" name="Picture 8" descr="Bear_m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87377" y="1253913"/>
            <a:ext cx="553132" cy="735863"/>
          </a:xfrm>
          <a:prstGeom prst="rect">
            <a:avLst/>
          </a:prstGeom>
          <a:ln w="412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Bear_m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87377" y="2465063"/>
            <a:ext cx="553132" cy="735863"/>
          </a:xfrm>
          <a:prstGeom prst="rect">
            <a:avLst/>
          </a:prstGeom>
          <a:ln w="412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Bear_m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87377" y="3656963"/>
            <a:ext cx="553132" cy="735863"/>
          </a:xfrm>
          <a:prstGeom prst="rect">
            <a:avLst/>
          </a:prstGeom>
          <a:ln w="412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Bear_m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1292" y="4880018"/>
            <a:ext cx="553132" cy="735863"/>
          </a:xfrm>
          <a:prstGeom prst="rect">
            <a:avLst/>
          </a:prstGeom>
          <a:ln w="412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2185051" y="4888662"/>
            <a:ext cx="6286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</a:rPr>
              <a:t>MASSIVELY ENHANCED ACCESS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92633" y="5246275"/>
            <a:ext cx="510845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34" charset="0"/>
              </a:rPr>
              <a:t>TO ORIGINAL DOCUMENTS OF NATIONAL SIGNIFICANCE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144583"/>
            <a:ext cx="6696075" cy="4772025"/>
          </a:xfrm>
          <a:prstGeom prst="rect">
            <a:avLst/>
          </a:prstGeom>
          <a:noFill/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51536" y="75580"/>
            <a:ext cx="3643113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Currently…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41236" y="222360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The scientific value of the work accomplished by these men, living and dead, can only be estimated after their observations have been compiled and computed, compared and applied - all of which will involve years of patient toil.</a:t>
            </a:r>
            <a:endParaRPr lang="en-US" dirty="0"/>
          </a:p>
        </p:txBody>
      </p:sp>
      <p:pic>
        <p:nvPicPr>
          <p:cNvPr id="4" name="Picture 3" descr="Jeannette_melvil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1976" y="2083207"/>
            <a:ext cx="2170485" cy="2192540"/>
          </a:xfrm>
          <a:prstGeom prst="rect">
            <a:avLst/>
          </a:prstGeom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1468543" y="4371194"/>
            <a:ext cx="147303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George W. Melville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000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1841-1912)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06052" y="5386283"/>
            <a:ext cx="3551550" cy="707886"/>
          </a:xfrm>
          <a:prstGeom prst="rect">
            <a:avLst/>
          </a:prstGeom>
          <a:noFill/>
          <a:ln w="38100">
            <a:solidFill>
              <a:srgbClr val="F62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62F00"/>
                </a:solidFill>
                <a:latin typeface="Arial" pitchFamily="34" charset="0"/>
                <a:cs typeface="Arial" pitchFamily="34" charset="0"/>
              </a:rPr>
              <a:t>oldweather.org</a:t>
            </a:r>
            <a:endParaRPr lang="en-US" sz="4000" dirty="0">
              <a:solidFill>
                <a:srgbClr val="F62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4199" y="536665"/>
            <a:ext cx="5257786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(129 years later)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1046" y="1281727"/>
            <a:ext cx="6830646" cy="44860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30767" y="137808"/>
            <a:ext cx="4687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Why data rescue?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2318" y="1367684"/>
            <a:ext cx="6807105" cy="46166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The changing Arctic climate is a harbinger of a global future, but to understand emerging patterns we need to know more about the past history of the Earth's weather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Currently available datasets are insufficient to the tasks at hand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Luckily, far more data exist (especially marine-met) than have been utilized so far – on the order of gazillions of observations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New technologies are transforming the way we recover and use large amounts of historical weather and environmental data</a:t>
            </a:r>
          </a:p>
          <a:p>
            <a:endParaRPr lang="en-US" dirty="0" smtClean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The real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wayback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machine:</a:t>
            </a:r>
          </a:p>
          <a:p>
            <a:endParaRPr lang="en-US" sz="1000" dirty="0" smtClean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  <a:cs typeface="Arial" pitchFamily="34" charset="0"/>
              </a:rPr>
              <a:t>CROWDSOURCING</a:t>
            </a: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&amp; REANALYSIS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1046" y="1281727"/>
            <a:ext cx="6830646" cy="44860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30767" y="137808"/>
            <a:ext cx="4687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Why data rescue?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2318" y="1367684"/>
            <a:ext cx="6807105" cy="46166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The changing Arctic climate is a harbinger of a global future, but to understand emerging patterns we need to know more about the past history of the Earth's weather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Currently available datasets are insufficient to the tasks at hand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Luckily, far more data exist (especially marine-met) than have been utilized so far – on the order of gazillions of observations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New technologies are transforming the way we recover and use large amounts of historical weather and environmental data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The real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wayback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machine:</a:t>
            </a:r>
          </a:p>
          <a:p>
            <a:endParaRPr lang="en-US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cs typeface="Arial" pitchFamily="34" charset="0"/>
              </a:rPr>
              <a:t>CROWDSOURCING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&amp; REANALYSIS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3286125" y="3114676"/>
            <a:ext cx="2586038" cy="0"/>
          </a:xfrm>
          <a:prstGeom prst="line">
            <a:avLst/>
          </a:prstGeom>
          <a:ln w="603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524353" y="1070737"/>
            <a:ext cx="50956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b="1" dirty="0" smtClean="0">
                <a:latin typeface="Arial" pitchFamily="34" charset="0"/>
                <a:cs typeface="Arial" pitchFamily="34" charset="0"/>
              </a:rPr>
              <a:t>Brussels Conference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standardized the collection of marine-meteorological data needed for the construction of pilot charts for the world’s oceans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2253" y="1004312"/>
            <a:ext cx="19616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400" b="1" dirty="0" smtClean="0">
                <a:latin typeface="Arial" pitchFamily="34" charset="0"/>
                <a:cs typeface="Arial" pitchFamily="34" charset="0"/>
              </a:rPr>
              <a:t>1853</a:t>
            </a:r>
            <a:endParaRPr lang="en-US" sz="4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7042" name="Picture 2" descr="http://www.wmo.int/pages/themes/oceans/images/mau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0296" y="2328981"/>
            <a:ext cx="744968" cy="109183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419211" y="2668963"/>
            <a:ext cx="50956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200" dirty="0" smtClean="0">
                <a:latin typeface="Arial" pitchFamily="34" charset="0"/>
                <a:cs typeface="Arial" pitchFamily="34" charset="0"/>
              </a:rPr>
              <a:t>Lt. Matthew Maury, US Navy</a:t>
            </a:r>
          </a:p>
          <a:p>
            <a:pPr lvl="1"/>
            <a:r>
              <a:rPr lang="en-US" sz="1000" dirty="0" smtClean="0">
                <a:latin typeface="Arial" pitchFamily="34" charset="0"/>
                <a:cs typeface="Arial" pitchFamily="34" charset="0"/>
              </a:rPr>
              <a:t>(1806-1873)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 descr="http://collections.mun.ca/maps/G_9111_C8_S16000_U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4892" y="3673230"/>
            <a:ext cx="3704230" cy="2649416"/>
          </a:xfrm>
          <a:prstGeom prst="rect">
            <a:avLst/>
          </a:prstGeom>
          <a:noFill/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694228" y="137808"/>
            <a:ext cx="77610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Large-scale patterns revealed</a:t>
            </a:r>
          </a:p>
          <a:p>
            <a:pPr algn="r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(by rescued data)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54041" y="6411483"/>
            <a:ext cx="5095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200" dirty="0" smtClean="0">
                <a:latin typeface="Arial" pitchFamily="34" charset="0"/>
                <a:cs typeface="Arial" pitchFamily="34" charset="0"/>
              </a:rPr>
              <a:t>Pilot charts show typical marine wind and weather patterns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58766" y="3321522"/>
            <a:ext cx="820194" cy="1088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7969594" y="4431307"/>
            <a:ext cx="998538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pitchFamily="34" charset="0"/>
                <a:cs typeface="Arial" pitchFamily="34" charset="0"/>
              </a:rPr>
              <a:t>G.T. Walker</a:t>
            </a:r>
          </a:p>
          <a:p>
            <a:pPr algn="ctr"/>
            <a:r>
              <a:rPr lang="en-US" sz="1000" dirty="0">
                <a:latin typeface="Arial" pitchFamily="34" charset="0"/>
                <a:cs typeface="Arial" pitchFamily="34" charset="0"/>
              </a:rPr>
              <a:t>(1868-1958)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4749006" y="6024692"/>
            <a:ext cx="3449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800" dirty="0" smtClean="0">
                <a:latin typeface="Arial" pitchFamily="34" charset="0"/>
                <a:cs typeface="Arial" pitchFamily="34" charset="0"/>
              </a:rPr>
              <a:t>Adapted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from F.M. </a:t>
            </a:r>
            <a:r>
              <a:rPr lang="en-US" sz="800" dirty="0" err="1">
                <a:latin typeface="Arial" pitchFamily="34" charset="0"/>
                <a:cs typeface="Arial" pitchFamily="34" charset="0"/>
              </a:rPr>
              <a:t>Exner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 (1913) </a:t>
            </a:r>
            <a:r>
              <a:rPr lang="en-US" sz="800" i="1" dirty="0" err="1">
                <a:latin typeface="Arial" pitchFamily="34" charset="0"/>
                <a:cs typeface="Arial" pitchFamily="34" charset="0"/>
              </a:rPr>
              <a:t>Über</a:t>
            </a:r>
            <a:r>
              <a:rPr lang="en-US" sz="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800" i="1" dirty="0" err="1">
                <a:latin typeface="Arial" pitchFamily="34" charset="0"/>
                <a:cs typeface="Arial" pitchFamily="34" charset="0"/>
              </a:rPr>
              <a:t>monatliche</a:t>
            </a:r>
            <a:r>
              <a:rPr lang="en-US" sz="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800" i="1" dirty="0" err="1">
                <a:latin typeface="Arial" pitchFamily="34" charset="0"/>
                <a:cs typeface="Arial" pitchFamily="34" charset="0"/>
              </a:rPr>
              <a:t>Witterunganomalien</a:t>
            </a:r>
            <a:r>
              <a:rPr lang="en-US" sz="800" i="1" dirty="0">
                <a:latin typeface="Arial" pitchFamily="34" charset="0"/>
                <a:cs typeface="Arial" pitchFamily="34" charset="0"/>
              </a:rPr>
              <a:t> auf </a:t>
            </a:r>
            <a:r>
              <a:rPr lang="en-US" sz="800" i="1" dirty="0" err="1">
                <a:latin typeface="Arial" pitchFamily="34" charset="0"/>
                <a:cs typeface="Arial" pitchFamily="34" charset="0"/>
              </a:rPr>
              <a:t>der</a:t>
            </a:r>
            <a:r>
              <a:rPr lang="en-US" sz="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800" i="1" dirty="0" err="1">
                <a:latin typeface="Arial" pitchFamily="34" charset="0"/>
                <a:cs typeface="Arial" pitchFamily="34" charset="0"/>
              </a:rPr>
              <a:t>Nördiche</a:t>
            </a:r>
            <a:r>
              <a:rPr lang="en-US" sz="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800" i="1" dirty="0" err="1">
                <a:latin typeface="Arial" pitchFamily="34" charset="0"/>
                <a:cs typeface="Arial" pitchFamily="34" charset="0"/>
              </a:rPr>
              <a:t>Erdhälfte</a:t>
            </a:r>
            <a:r>
              <a:rPr lang="en-US" sz="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800" i="1" dirty="0" err="1">
                <a:latin typeface="Arial" pitchFamily="34" charset="0"/>
                <a:cs typeface="Arial" pitchFamily="34" charset="0"/>
              </a:rPr>
              <a:t>im</a:t>
            </a:r>
            <a:r>
              <a:rPr lang="en-US" sz="800" i="1" dirty="0">
                <a:latin typeface="Arial" pitchFamily="34" charset="0"/>
                <a:cs typeface="Arial" pitchFamily="34" charset="0"/>
              </a:rPr>
              <a:t> Winter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;</a:t>
            </a:r>
            <a:r>
              <a:rPr lang="en-US" sz="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NAO &amp; AO/NAM courtesy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of J.M. Wallace </a:t>
            </a:r>
            <a:endParaRPr lang="en-US" sz="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37"/>
          <p:cNvGrpSpPr/>
          <p:nvPr/>
        </p:nvGrpSpPr>
        <p:grpSpPr>
          <a:xfrm>
            <a:off x="4947138" y="1516198"/>
            <a:ext cx="2860320" cy="4395240"/>
            <a:chOff x="2356627" y="1043799"/>
            <a:chExt cx="3501366" cy="519586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4" name="Picture 4" descr="Exner_NAO_NAM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08749" y="1104124"/>
              <a:ext cx="3449244" cy="5135544"/>
            </a:xfrm>
            <a:prstGeom prst="rect">
              <a:avLst/>
            </a:prstGeom>
            <a:noFill/>
            <a:ln w="7620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9" name="Rectangle 22"/>
            <p:cNvSpPr>
              <a:spLocks noChangeArrowheads="1"/>
            </p:cNvSpPr>
            <p:nvPr/>
          </p:nvSpPr>
          <p:spPr bwMode="auto">
            <a:xfrm>
              <a:off x="2854836" y="1051737"/>
              <a:ext cx="2916238" cy="2381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Text Box 23"/>
            <p:cNvSpPr txBox="1">
              <a:spLocks noChangeArrowheads="1"/>
            </p:cNvSpPr>
            <p:nvPr/>
          </p:nvSpPr>
          <p:spPr bwMode="auto">
            <a:xfrm>
              <a:off x="3221549" y="1043799"/>
              <a:ext cx="5778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/>
                <a:t>SLP</a:t>
              </a:r>
            </a:p>
          </p:txBody>
        </p:sp>
        <p:sp>
          <p:nvSpPr>
            <p:cNvPr id="21" name="Text Box 24"/>
            <p:cNvSpPr txBox="1">
              <a:spLocks noChangeArrowheads="1"/>
            </p:cNvSpPr>
            <p:nvPr/>
          </p:nvSpPr>
          <p:spPr bwMode="auto">
            <a:xfrm>
              <a:off x="4836036" y="1043799"/>
              <a:ext cx="58896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/>
                <a:t>SAT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358232" y="1867294"/>
              <a:ext cx="452388" cy="279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375878" y="3550111"/>
              <a:ext cx="452388" cy="279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356627" y="5109400"/>
              <a:ext cx="452388" cy="279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399916" y="1289777"/>
              <a:ext cx="5854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err="1" smtClean="0">
                  <a:latin typeface="Arial" pitchFamily="34" charset="0"/>
                  <a:cs typeface="Arial" pitchFamily="34" charset="0"/>
                </a:rPr>
                <a:t>Exner</a:t>
              </a:r>
              <a:endParaRPr lang="en-US" sz="1200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1913</a:t>
              </a:r>
              <a:endParaRPr lang="en-US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364297" y="3030359"/>
              <a:ext cx="6566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Walker</a:t>
              </a:r>
            </a:p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NAO</a:t>
              </a:r>
              <a:endParaRPr lang="en-US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88883" y="4626547"/>
              <a:ext cx="4074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AO</a:t>
              </a:r>
              <a:endParaRPr lang="en-US" sz="12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9" name="Picture 7" descr="FMExner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3516" y="1617162"/>
            <a:ext cx="751868" cy="1088136"/>
          </a:xfrm>
          <a:prstGeom prst="rect">
            <a:avLst/>
          </a:prstGeom>
          <a:noFill/>
          <a:ln w="476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7994313" y="2776840"/>
            <a:ext cx="9302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pitchFamily="34" charset="0"/>
                <a:cs typeface="Arial" pitchFamily="34" charset="0"/>
              </a:rPr>
              <a:t>F.M.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Exner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000" dirty="0">
                <a:latin typeface="Arial" pitchFamily="34" charset="0"/>
                <a:cs typeface="Arial" pitchFamily="34" charset="0"/>
              </a:rPr>
              <a:t>(1876-1930)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4228" y="137808"/>
            <a:ext cx="77610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Large-scale patterns revealed</a:t>
            </a:r>
          </a:p>
          <a:p>
            <a:pPr algn="r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(by rescued data)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306682" y="1305199"/>
            <a:ext cx="19616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400" b="1" dirty="0" smtClean="0">
                <a:latin typeface="Arial" pitchFamily="34" charset="0"/>
                <a:cs typeface="Arial" pitchFamily="34" charset="0"/>
              </a:rPr>
              <a:t>1923</a:t>
            </a:r>
            <a:endParaRPr lang="en-US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29405" y="1387217"/>
            <a:ext cx="361452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b="1" dirty="0" smtClean="0">
                <a:latin typeface="Arial" pitchFamily="34" charset="0"/>
                <a:cs typeface="Arial" pitchFamily="34" charset="0"/>
              </a:rPr>
              <a:t>Meteorological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Conference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organized first data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rescue program that became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World Weather Records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published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by the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Smithsonian in 1927</a:t>
            </a:r>
          </a:p>
          <a:p>
            <a:pPr lvl="1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Foundation of basic climate data sets still used today:</a:t>
            </a:r>
          </a:p>
          <a:p>
            <a:pPr lvl="1"/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pPr lvl="2">
              <a:buFont typeface="Arial" pitchFamily="34" charset="0"/>
              <a:buChar char="•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  GHCN-D</a:t>
            </a:r>
          </a:p>
          <a:p>
            <a:pPr lvl="2">
              <a:buFont typeface="Arial" pitchFamily="34" charset="0"/>
              <a:buChar char="•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  ISPD</a:t>
            </a:r>
          </a:p>
          <a:p>
            <a:pPr lvl="2">
              <a:buFont typeface="Arial" pitchFamily="34" charset="0"/>
              <a:buChar char="•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  ICOADS</a:t>
            </a:r>
          </a:p>
          <a:p>
            <a:pPr lvl="2">
              <a:buFont typeface="Arial" pitchFamily="34" charset="0"/>
              <a:buChar char="•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  GISS</a:t>
            </a:r>
          </a:p>
          <a:p>
            <a:pPr lvl="2">
              <a:buFont typeface="Arial" pitchFamily="34" charset="0"/>
              <a:buChar char="•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CRUTEM</a:t>
            </a:r>
          </a:p>
          <a:p>
            <a:pPr lvl="2">
              <a:buFont typeface="Arial" pitchFamily="34" charset="0"/>
              <a:buChar char="•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HadISST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…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endParaRPr lang="en-US" dirty="0" smtClean="0"/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Connector 55"/>
          <p:cNvCxnSpPr/>
          <p:nvPr/>
        </p:nvCxnSpPr>
        <p:spPr>
          <a:xfrm flipV="1">
            <a:off x="636104" y="5955527"/>
            <a:ext cx="6353093" cy="1"/>
          </a:xfrm>
          <a:prstGeom prst="line">
            <a:avLst/>
          </a:prstGeom>
          <a:ln w="603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310110" y="4309620"/>
            <a:ext cx="2647784" cy="20116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86639" y="176611"/>
            <a:ext cx="6776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New needs, new demands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67023" y="7530097"/>
            <a:ext cx="58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133A"/>
                </a:solidFill>
                <a:latin typeface="Arial" pitchFamily="34" charset="0"/>
                <a:cs typeface="Arial" pitchFamily="34" charset="0"/>
              </a:rPr>
              <a:t>SST</a:t>
            </a:r>
            <a:endParaRPr lang="en-US" sz="1600" dirty="0">
              <a:solidFill>
                <a:srgbClr val="00133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009697" y="7530097"/>
            <a:ext cx="41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A40000"/>
                </a:solidFill>
                <a:latin typeface="Arial" pitchFamily="34" charset="0"/>
                <a:cs typeface="Arial" pitchFamily="34" charset="0"/>
              </a:rPr>
              <a:t>°C</a:t>
            </a:r>
            <a:endParaRPr lang="en-US" sz="1600" dirty="0">
              <a:solidFill>
                <a:srgbClr val="A4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641379" y="2238922"/>
            <a:ext cx="2929266" cy="1915980"/>
            <a:chOff x="1500087" y="3399768"/>
            <a:chExt cx="2929266" cy="19159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5" name="Picture 34" descr="1933_08_crop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0800000">
              <a:off x="1516335" y="3399768"/>
              <a:ext cx="2913018" cy="1886951"/>
            </a:xfrm>
            <a:prstGeom prst="rect">
              <a:avLst/>
            </a:prstGeom>
            <a:ln w="47625">
              <a:solidFill>
                <a:schemeClr val="bg1"/>
              </a:solidFill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1500087" y="5069527"/>
              <a:ext cx="979755" cy="246221"/>
            </a:xfrm>
            <a:prstGeom prst="rect">
              <a:avLst/>
            </a:prstGeom>
            <a:solidFill>
              <a:schemeClr val="bg1"/>
            </a:solidFill>
            <a:ln w="47625">
              <a:noFill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August 1933 </a:t>
              </a:r>
              <a:endParaRPr lang="en-US" sz="10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9" name="Rectangle 58"/>
          <p:cNvSpPr/>
          <p:nvPr/>
        </p:nvSpPr>
        <p:spPr>
          <a:xfrm>
            <a:off x="231923" y="1058865"/>
            <a:ext cx="2733914" cy="20500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281389" y="1088168"/>
            <a:ext cx="2662518" cy="1838124"/>
            <a:chOff x="766400" y="1366453"/>
            <a:chExt cx="2662518" cy="1838124"/>
          </a:xfrm>
          <a:effectLst/>
        </p:grpSpPr>
        <p:pic>
          <p:nvPicPr>
            <p:cNvPr id="24" name="Picture 23" descr="Fig_1.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6400" y="1394116"/>
              <a:ext cx="2617945" cy="1810461"/>
            </a:xfrm>
            <a:prstGeom prst="rect">
              <a:avLst/>
            </a:prstGeom>
            <a:ln w="53975">
              <a:solidFill>
                <a:schemeClr val="bg1"/>
              </a:solidFill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2342731" y="2889998"/>
              <a:ext cx="1040744" cy="219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Mackenzie Delta</a:t>
              </a:r>
              <a:endPara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00605" y="2944628"/>
              <a:ext cx="61106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ALASKA</a:t>
              </a:r>
              <a:endParaRPr lang="en-US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 rot="494104">
              <a:off x="2294804" y="2016112"/>
              <a:ext cx="62549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SEA ICE </a:t>
              </a:r>
              <a:endParaRPr lang="en-US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905744" y="1366453"/>
              <a:ext cx="152317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12-13 September 2011</a:t>
              </a:r>
              <a:endParaRPr lang="en-US" sz="10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3859712" y="1804807"/>
            <a:ext cx="59091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Context: has this _____ happened before?  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Simple statistics → gridded data →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reanalysis 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Now need sub-daily(!) resolution data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Highest priority: pressure, SST &amp; sea ice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 rot="18223543">
            <a:off x="2769357" y="2933015"/>
            <a:ext cx="6222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Sea Ice</a:t>
            </a:r>
            <a:endParaRPr lang="en-US" sz="1000" b="1" i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47245" y="3126195"/>
            <a:ext cx="6222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Sea Ice</a:t>
            </a:r>
            <a:endParaRPr lang="en-US" sz="1000" b="1" i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 rot="19658524">
            <a:off x="935254" y="3420690"/>
            <a:ext cx="6222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Sea Ice</a:t>
            </a:r>
            <a:endParaRPr lang="en-US" sz="1000" b="1" i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088" y="4484547"/>
            <a:ext cx="2537656" cy="1786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" name="TextBox 52"/>
          <p:cNvSpPr txBox="1"/>
          <p:nvPr/>
        </p:nvSpPr>
        <p:spPr>
          <a:xfrm rot="16200000">
            <a:off x="291448" y="5041141"/>
            <a:ext cx="3289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itchFamily="34" charset="0"/>
                <a:cs typeface="Arial" pitchFamily="34" charset="0"/>
              </a:rPr>
              <a:t>°C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66787" y="4326851"/>
            <a:ext cx="19319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Arial" pitchFamily="34" charset="0"/>
                <a:cs typeface="Arial" pitchFamily="34" charset="0"/>
              </a:rPr>
              <a:t>Surface T anomaly (October)</a:t>
            </a:r>
            <a:endParaRPr lang="en-US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188498" y="5550010"/>
            <a:ext cx="3916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‘New normal’ in the Beaufort Sea?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4" name="Picture 4" descr="C:\Users\wood\Documents\Glider\labs_255-256_2011.jpg"/>
          <p:cNvPicPr>
            <a:picLocks noChangeAspect="1" noChangeArrowheads="1"/>
          </p:cNvPicPr>
          <p:nvPr/>
        </p:nvPicPr>
        <p:blipFill>
          <a:blip r:embed="rId5" cstate="print"/>
          <a:srcRect l="57600" t="19200"/>
          <a:stretch>
            <a:fillRect/>
          </a:stretch>
        </p:blipFill>
        <p:spPr bwMode="auto">
          <a:xfrm>
            <a:off x="1046083" y="2928171"/>
            <a:ext cx="1911792" cy="182161"/>
          </a:xfrm>
          <a:prstGeom prst="rect">
            <a:avLst/>
          </a:prstGeom>
          <a:noFill/>
        </p:spPr>
      </p:pic>
      <p:sp>
        <p:nvSpPr>
          <p:cNvPr id="60" name="TextBox 59"/>
          <p:cNvSpPr txBox="1"/>
          <p:nvPr/>
        </p:nvSpPr>
        <p:spPr>
          <a:xfrm>
            <a:off x="2686116" y="2911516"/>
            <a:ext cx="3145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°C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B_reanalysis.pn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46819" y="937846"/>
            <a:ext cx="6471548" cy="52115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909946" y="176611"/>
            <a:ext cx="5329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Extended reanalysis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7398" y="6276841"/>
            <a:ext cx="7699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Data assimilation system + old data → 6 hourly reconstruction (~1850 on)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5676</TotalTime>
  <Words>1708</Words>
  <Application>Microsoft Office PowerPoint</Application>
  <PresentationFormat>On-screen Show (4:3)</PresentationFormat>
  <Paragraphs>281</Paragraphs>
  <Slides>37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wood</dc:creator>
  <cp:lastModifiedBy>wood</cp:lastModifiedBy>
  <cp:revision>253</cp:revision>
  <dcterms:created xsi:type="dcterms:W3CDTF">2012-11-16T16:24:01Z</dcterms:created>
  <dcterms:modified xsi:type="dcterms:W3CDTF">2013-04-09T21:21:47Z</dcterms:modified>
</cp:coreProperties>
</file>