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handoutMasterIdLst>
    <p:handoutMasterId r:id="rId39"/>
  </p:handoutMasterIdLst>
  <p:sldIdLst>
    <p:sldId id="256" r:id="rId2"/>
    <p:sldId id="258" r:id="rId3"/>
    <p:sldId id="264" r:id="rId4"/>
    <p:sldId id="271" r:id="rId5"/>
    <p:sldId id="266" r:id="rId6"/>
    <p:sldId id="267" r:id="rId7"/>
    <p:sldId id="272" r:id="rId8"/>
    <p:sldId id="268" r:id="rId9"/>
    <p:sldId id="269" r:id="rId10"/>
    <p:sldId id="261" r:id="rId11"/>
    <p:sldId id="260" r:id="rId12"/>
    <p:sldId id="274" r:id="rId13"/>
    <p:sldId id="270" r:id="rId14"/>
    <p:sldId id="275" r:id="rId15"/>
    <p:sldId id="279" r:id="rId16"/>
    <p:sldId id="263" r:id="rId17"/>
    <p:sldId id="303" r:id="rId18"/>
    <p:sldId id="293" r:id="rId19"/>
    <p:sldId id="291" r:id="rId20"/>
    <p:sldId id="289" r:id="rId21"/>
    <p:sldId id="304" r:id="rId22"/>
    <p:sldId id="307" r:id="rId23"/>
    <p:sldId id="305" r:id="rId24"/>
    <p:sldId id="295" r:id="rId25"/>
    <p:sldId id="265" r:id="rId26"/>
    <p:sldId id="306" r:id="rId27"/>
    <p:sldId id="276" r:id="rId28"/>
    <p:sldId id="301" r:id="rId29"/>
    <p:sldId id="282" r:id="rId30"/>
    <p:sldId id="286" r:id="rId31"/>
    <p:sldId id="288" r:id="rId32"/>
    <p:sldId id="308" r:id="rId33"/>
    <p:sldId id="296" r:id="rId34"/>
    <p:sldId id="297" r:id="rId35"/>
    <p:sldId id="299" r:id="rId36"/>
    <p:sldId id="302" r:id="rId37"/>
  </p:sldIdLst>
  <p:sldSz cx="9144000" cy="6858000" type="screen4x3"/>
  <p:notesSz cx="6946900" cy="9220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4C33"/>
    <a:srgbClr val="8E6338"/>
    <a:srgbClr val="E24639"/>
    <a:srgbClr val="7F735E"/>
    <a:srgbClr val="DDD9C3"/>
    <a:srgbClr val="F6EBCD"/>
    <a:srgbClr val="DED9C5"/>
    <a:srgbClr val="F2F0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43" autoAdjust="0"/>
    <p:restoredTop sz="83762" autoAdjust="0"/>
  </p:normalViewPr>
  <p:slideViewPr>
    <p:cSldViewPr>
      <p:cViewPr varScale="1">
        <p:scale>
          <a:sx n="84" d="100"/>
          <a:sy n="84" d="100"/>
        </p:scale>
        <p:origin x="-96" y="-228"/>
      </p:cViewPr>
      <p:guideLst>
        <p:guide orient="horz" pos="2160"/>
        <p:guide pos="2880"/>
      </p:guideLst>
    </p:cSldViewPr>
  </p:slideViewPr>
  <p:notesTextViewPr>
    <p:cViewPr>
      <p:scale>
        <a:sx n="1" d="1"/>
        <a:sy n="1" d="1"/>
      </p:scale>
      <p:origin x="0" y="0"/>
    </p:cViewPr>
  </p:notesTextViewPr>
  <p:sorterViewPr>
    <p:cViewPr>
      <p:scale>
        <a:sx n="48" d="100"/>
        <a:sy n="48" d="100"/>
      </p:scale>
      <p:origin x="0" y="13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9900" cy="460375"/>
          </a:xfrm>
          <a:prstGeom prst="rect">
            <a:avLst/>
          </a:prstGeom>
        </p:spPr>
        <p:txBody>
          <a:bodyPr vert="horz" lIns="92382" tIns="46191" rIns="92382" bIns="46191"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935413" y="0"/>
            <a:ext cx="3009900" cy="460375"/>
          </a:xfrm>
          <a:prstGeom prst="rect">
            <a:avLst/>
          </a:prstGeom>
        </p:spPr>
        <p:txBody>
          <a:bodyPr vert="horz" lIns="92382" tIns="46191" rIns="92382" bIns="46191" rtlCol="0"/>
          <a:lstStyle>
            <a:lvl1pPr algn="r" fontAlgn="auto">
              <a:spcBef>
                <a:spcPts val="0"/>
              </a:spcBef>
              <a:spcAft>
                <a:spcPts val="0"/>
              </a:spcAft>
              <a:defRPr sz="1200" smtClean="0">
                <a:latin typeface="+mn-lt"/>
                <a:cs typeface="+mn-cs"/>
              </a:defRPr>
            </a:lvl1pPr>
          </a:lstStyle>
          <a:p>
            <a:pPr>
              <a:defRPr/>
            </a:pPr>
            <a:fld id="{974C0245-DA7A-4729-BCC2-FC567416FC00}" type="datetimeFigureOut">
              <a:rPr lang="en-US"/>
              <a:pPr>
                <a:defRPr/>
              </a:pPr>
              <a:t>4/9/2013</a:t>
            </a:fld>
            <a:endParaRPr lang="en-US"/>
          </a:p>
        </p:txBody>
      </p:sp>
      <p:sp>
        <p:nvSpPr>
          <p:cNvPr id="4" name="Footer Placeholder 3"/>
          <p:cNvSpPr>
            <a:spLocks noGrp="1"/>
          </p:cNvSpPr>
          <p:nvPr>
            <p:ph type="ftr" sz="quarter" idx="2"/>
          </p:nvPr>
        </p:nvSpPr>
        <p:spPr>
          <a:xfrm>
            <a:off x="0" y="8758238"/>
            <a:ext cx="3009900" cy="460375"/>
          </a:xfrm>
          <a:prstGeom prst="rect">
            <a:avLst/>
          </a:prstGeom>
        </p:spPr>
        <p:txBody>
          <a:bodyPr vert="horz" lIns="92382" tIns="46191" rIns="92382" bIns="46191"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935413" y="8758238"/>
            <a:ext cx="3009900" cy="460375"/>
          </a:xfrm>
          <a:prstGeom prst="rect">
            <a:avLst/>
          </a:prstGeom>
        </p:spPr>
        <p:txBody>
          <a:bodyPr vert="horz" lIns="92382" tIns="46191" rIns="92382" bIns="46191" rtlCol="0" anchor="b"/>
          <a:lstStyle>
            <a:lvl1pPr algn="r" fontAlgn="auto">
              <a:spcBef>
                <a:spcPts val="0"/>
              </a:spcBef>
              <a:spcAft>
                <a:spcPts val="0"/>
              </a:spcAft>
              <a:defRPr sz="1200" smtClean="0">
                <a:latin typeface="+mn-lt"/>
                <a:cs typeface="+mn-cs"/>
              </a:defRPr>
            </a:lvl1pPr>
          </a:lstStyle>
          <a:p>
            <a:pPr>
              <a:defRPr/>
            </a:pPr>
            <a:fld id="{3CE660F1-CE34-4913-AF21-BCAFE511F28E}" type="slidenum">
              <a:rPr lang="en-US"/>
              <a:pPr>
                <a:defRPr/>
              </a:pPr>
              <a:t>‹#›</a:t>
            </a:fld>
            <a:endParaRPr lang="en-US"/>
          </a:p>
        </p:txBody>
      </p:sp>
    </p:spTree>
    <p:extLst>
      <p:ext uri="{BB962C8B-B14F-4D97-AF65-F5344CB8AC3E}">
        <p14:creationId xmlns:p14="http://schemas.microsoft.com/office/powerpoint/2010/main" val="23319352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9900" cy="460375"/>
          </a:xfrm>
          <a:prstGeom prst="rect">
            <a:avLst/>
          </a:prstGeom>
        </p:spPr>
        <p:txBody>
          <a:bodyPr vert="horz" lIns="92382" tIns="46191" rIns="92382" bIns="46191"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35413" y="0"/>
            <a:ext cx="3009900" cy="460375"/>
          </a:xfrm>
          <a:prstGeom prst="rect">
            <a:avLst/>
          </a:prstGeom>
        </p:spPr>
        <p:txBody>
          <a:bodyPr vert="horz" lIns="92382" tIns="46191" rIns="92382" bIns="46191" rtlCol="0"/>
          <a:lstStyle>
            <a:lvl1pPr algn="r" fontAlgn="auto">
              <a:spcBef>
                <a:spcPts val="0"/>
              </a:spcBef>
              <a:spcAft>
                <a:spcPts val="0"/>
              </a:spcAft>
              <a:defRPr sz="1200" smtClean="0">
                <a:latin typeface="+mn-lt"/>
                <a:cs typeface="+mn-cs"/>
              </a:defRPr>
            </a:lvl1pPr>
          </a:lstStyle>
          <a:p>
            <a:pPr>
              <a:defRPr/>
            </a:pPr>
            <a:fld id="{8236FE23-2B30-4794-9F30-89081599528A}" type="datetimeFigureOut">
              <a:rPr lang="en-US"/>
              <a:pPr>
                <a:defRPr/>
              </a:pPr>
              <a:t>4/9/2013</a:t>
            </a:fld>
            <a:endParaRPr lang="en-US"/>
          </a:p>
        </p:txBody>
      </p:sp>
      <p:sp>
        <p:nvSpPr>
          <p:cNvPr id="4" name="Slide Image Placeholder 3"/>
          <p:cNvSpPr>
            <a:spLocks noGrp="1" noRot="1" noChangeAspect="1"/>
          </p:cNvSpPr>
          <p:nvPr>
            <p:ph type="sldImg" idx="2"/>
          </p:nvPr>
        </p:nvSpPr>
        <p:spPr>
          <a:xfrm>
            <a:off x="1168400" y="692150"/>
            <a:ext cx="4610100" cy="3457575"/>
          </a:xfrm>
          <a:prstGeom prst="rect">
            <a:avLst/>
          </a:prstGeom>
          <a:noFill/>
          <a:ln w="12700">
            <a:solidFill>
              <a:prstClr val="black"/>
            </a:solidFill>
          </a:ln>
        </p:spPr>
        <p:txBody>
          <a:bodyPr vert="horz" lIns="92382" tIns="46191" rIns="92382" bIns="46191" rtlCol="0" anchor="ctr"/>
          <a:lstStyle/>
          <a:p>
            <a:pPr lvl="0"/>
            <a:endParaRPr lang="en-US" noProof="0"/>
          </a:p>
        </p:txBody>
      </p:sp>
      <p:sp>
        <p:nvSpPr>
          <p:cNvPr id="5" name="Notes Placeholder 4"/>
          <p:cNvSpPr>
            <a:spLocks noGrp="1"/>
          </p:cNvSpPr>
          <p:nvPr>
            <p:ph type="body" sz="quarter" idx="3"/>
          </p:nvPr>
        </p:nvSpPr>
        <p:spPr>
          <a:xfrm>
            <a:off x="695325" y="4379913"/>
            <a:ext cx="5556250" cy="4148137"/>
          </a:xfrm>
          <a:prstGeom prst="rect">
            <a:avLst/>
          </a:prstGeom>
        </p:spPr>
        <p:txBody>
          <a:bodyPr vert="horz" lIns="92382" tIns="46191" rIns="92382" bIns="46191"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758238"/>
            <a:ext cx="3009900" cy="460375"/>
          </a:xfrm>
          <a:prstGeom prst="rect">
            <a:avLst/>
          </a:prstGeom>
        </p:spPr>
        <p:txBody>
          <a:bodyPr vert="horz" lIns="92382" tIns="46191" rIns="92382" bIns="46191"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35413" y="8758238"/>
            <a:ext cx="3009900" cy="460375"/>
          </a:xfrm>
          <a:prstGeom prst="rect">
            <a:avLst/>
          </a:prstGeom>
        </p:spPr>
        <p:txBody>
          <a:bodyPr vert="horz" lIns="92382" tIns="46191" rIns="92382" bIns="46191" rtlCol="0" anchor="b"/>
          <a:lstStyle>
            <a:lvl1pPr algn="r" fontAlgn="auto">
              <a:spcBef>
                <a:spcPts val="0"/>
              </a:spcBef>
              <a:spcAft>
                <a:spcPts val="0"/>
              </a:spcAft>
              <a:defRPr sz="1200" smtClean="0">
                <a:latin typeface="+mn-lt"/>
                <a:cs typeface="+mn-cs"/>
              </a:defRPr>
            </a:lvl1pPr>
          </a:lstStyle>
          <a:p>
            <a:pPr>
              <a:defRPr/>
            </a:pPr>
            <a:fld id="{4AF8D095-D009-4DD2-A11E-E204B181A250}" type="slidenum">
              <a:rPr lang="en-US"/>
              <a:pPr>
                <a:defRPr/>
              </a:pPr>
              <a:t>‹#›</a:t>
            </a:fld>
            <a:endParaRPr lang="en-US"/>
          </a:p>
        </p:txBody>
      </p:sp>
    </p:spTree>
    <p:extLst>
      <p:ext uri="{BB962C8B-B14F-4D97-AF65-F5344CB8AC3E}">
        <p14:creationId xmlns:p14="http://schemas.microsoft.com/office/powerpoint/2010/main" val="36631841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Thetis in the ice</a:t>
            </a:r>
            <a:br>
              <a:rPr lang="en-US" smtClean="0"/>
            </a:br>
            <a:r>
              <a:rPr lang="en-US" smtClean="0"/>
              <a:t>http://en.wikipedia.org/wiki/USS_Thetis_%281881%29 </a:t>
            </a:r>
          </a:p>
          <a:p>
            <a:pPr>
              <a:spcBef>
                <a:spcPct val="0"/>
              </a:spcBef>
            </a:pPr>
            <a:r>
              <a:rPr lang="en-US" smtClean="0"/>
              <a:t>Logbook from Tetis (found Greely expedition)</a:t>
            </a:r>
          </a:p>
          <a:p>
            <a:pPr>
              <a:spcBef>
                <a:spcPct val="0"/>
              </a:spcBef>
            </a:pPr>
            <a:endParaRPr lang="en-US" smtClean="0"/>
          </a:p>
          <a:p>
            <a:pPr>
              <a:spcBef>
                <a:spcPct val="0"/>
              </a:spcBef>
            </a:pPr>
            <a:r>
              <a:rPr lang="en-US" smtClean="0"/>
              <a:t>The Bear</a:t>
            </a:r>
          </a:p>
          <a:p>
            <a:pPr>
              <a:spcBef>
                <a:spcPct val="0"/>
              </a:spcBef>
            </a:pPr>
            <a:endParaRPr lang="en-US" smtClean="0"/>
          </a:p>
          <a:p>
            <a:pPr>
              <a:spcBef>
                <a:spcPct val="0"/>
              </a:spcBef>
            </a:pPr>
            <a:r>
              <a:rPr lang="en-US" smtClean="0"/>
              <a:t>The first USS Thetis was a three-masted, wooden-hulled steam whaler in the United States Navy used to rescue a polar expedition (the Greely expedition) and later in the Revenue Cutter Service.</a:t>
            </a:r>
          </a:p>
          <a:p>
            <a:pPr>
              <a:spcBef>
                <a:spcPct val="0"/>
              </a:spcBef>
            </a:pPr>
            <a:endParaRPr lang="en-US" smtClean="0"/>
          </a:p>
          <a:p>
            <a:pPr>
              <a:spcBef>
                <a:spcPct val="0"/>
              </a:spcBef>
            </a:pPr>
            <a:r>
              <a:rPr lang="en-US" smtClean="0"/>
              <a:t>The Bear was a dual steam-powered and sailing ship built with six inch (15.2 cm) thick sides which had a long life in various cold-water and ice-filled environs. She was a forerunner of modern icebreakers and had an exceptionally diverse service life. According to the United States Coast Guard official website, the Bear is described as "probably the most famous ship in the history of the Coast Guard.“  Also participated in rescuing the Greely expedition.  </a:t>
            </a:r>
          </a:p>
          <a:p>
            <a:pPr>
              <a:spcBef>
                <a:spcPct val="0"/>
              </a:spcBef>
            </a:pPr>
            <a:endParaRPr lang="en-US" smtClean="0"/>
          </a:p>
          <a:p>
            <a:pPr>
              <a:spcBef>
                <a:spcPct val="0"/>
              </a:spcBef>
            </a:pPr>
            <a:r>
              <a:rPr lang="en-US" smtClean="0"/>
              <a:t>Greely expedition (1881-1884) purpose was threefold: to establish a meteorological-observation station as part of the First International Polar Year, to collect astronomical data, and polar magnetic data. During the expedition, two members of the crew reached a new "Farthest North" record.</a:t>
            </a:r>
          </a:p>
        </p:txBody>
      </p:sp>
      <p:sp>
        <p:nvSpPr>
          <p:cNvPr id="16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F24718E-2C31-431D-B2F4-0D14A9245CF9}" type="slidenum">
              <a:rPr lang="en-US">
                <a:cs typeface="Arial" charset="0"/>
              </a:rPr>
              <a:pPr fontAlgn="base">
                <a:spcBef>
                  <a:spcPct val="0"/>
                </a:spcBef>
                <a:spcAft>
                  <a:spcPct val="0"/>
                </a:spcAft>
              </a:pPr>
              <a:t>1</a:t>
            </a:fld>
            <a:endParaRPr lang="en-US">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09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6B91678-6058-4941-AE22-39FA516D77C3}" type="slidenum">
              <a:rPr lang="en-US">
                <a:cs typeface="Arial" charset="0"/>
              </a:rPr>
              <a:pPr fontAlgn="base">
                <a:spcBef>
                  <a:spcPct val="0"/>
                </a:spcBef>
                <a:spcAft>
                  <a:spcPct val="0"/>
                </a:spcAft>
              </a:pPr>
              <a:t>14</a:t>
            </a:fld>
            <a:endParaRPr lang="en-US">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30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D852DA-CB8D-4D53-9753-6D26429F1E85}" type="slidenum">
              <a:rPr lang="en-US">
                <a:cs typeface="Arial" charset="0"/>
              </a:rPr>
              <a:pPr fontAlgn="base">
                <a:spcBef>
                  <a:spcPct val="0"/>
                </a:spcBef>
                <a:spcAft>
                  <a:spcPct val="0"/>
                </a:spcAft>
              </a:pPr>
              <a:t>15</a:t>
            </a:fld>
            <a:endParaRPr lang="en-US">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fields of pressure, temperature, wind speed, weather, cloudiness, precipitation</a:t>
            </a:r>
          </a:p>
        </p:txBody>
      </p:sp>
      <p:sp>
        <p:nvSpPr>
          <p:cNvPr id="450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841B38-AC2C-4862-B5CB-38C1D0D06ADA}" type="slidenum">
              <a:rPr lang="en-US">
                <a:cs typeface="Arial" charset="0"/>
              </a:rPr>
              <a:pPr fontAlgn="base">
                <a:spcBef>
                  <a:spcPct val="0"/>
                </a:spcBef>
                <a:spcAft>
                  <a:spcPct val="0"/>
                </a:spcAft>
              </a:pPr>
              <a:t>16</a:t>
            </a:fld>
            <a:endParaRPr lang="en-US">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several people look at each page and this allows us to correct occasional slips of the keyboard</a:t>
            </a:r>
          </a:p>
          <a:p>
            <a:pPr>
              <a:spcBef>
                <a:spcPct val="0"/>
              </a:spcBef>
            </a:pPr>
            <a:endParaRPr lang="en-US" dirty="0" smtClean="0"/>
          </a:p>
          <a:p>
            <a:pPr>
              <a:spcBef>
                <a:spcPct val="0"/>
              </a:spcBef>
            </a:pPr>
            <a:r>
              <a:rPr lang="en-US" dirty="0" smtClean="0"/>
              <a:t>We will go through the results and clean up obvious mistakes, like large jumps in temperature or a ship that suddenly moves from one end of the E</a:t>
            </a:r>
          </a:p>
          <a:p>
            <a:pPr>
              <a:spcBef>
                <a:spcPct val="0"/>
              </a:spcBef>
            </a:pPr>
            <a:endParaRPr lang="en-US" dirty="0" smtClean="0"/>
          </a:p>
          <a:p>
            <a:pPr>
              <a:spcBef>
                <a:spcPct val="0"/>
              </a:spcBef>
            </a:pPr>
            <a:r>
              <a:rPr lang="en-US" dirty="0" smtClean="0"/>
              <a:t>Previous academic work has shown the reliability of ship's logs in recording weather information, so we can be fairly confident that through Old Weather we're gaining a sensible picture of what the weather really was </a:t>
            </a:r>
            <a:r>
              <a:rPr lang="en-US" dirty="0" err="1" smtClean="0"/>
              <a:t>like.arth</a:t>
            </a:r>
            <a:r>
              <a:rPr lang="en-US" dirty="0" smtClean="0"/>
              <a:t> to the other, in a later stage of the project.</a:t>
            </a:r>
          </a:p>
          <a:p>
            <a:pPr>
              <a:spcBef>
                <a:spcPct val="0"/>
              </a:spcBef>
            </a:pPr>
            <a:endParaRPr lang="en-US" dirty="0" smtClean="0"/>
          </a:p>
          <a:p>
            <a:pPr>
              <a:spcBef>
                <a:spcPct val="0"/>
              </a:spcBef>
            </a:pPr>
            <a:r>
              <a:rPr lang="en-US" dirty="0" smtClean="0"/>
              <a:t>The climate data will be processed by our team at the Met Office and NOAA and eventually contributed to international databases of historical weather records. These are used to test our computer models of the climate - leading us from the weather's past to understanding the future of the climate.</a:t>
            </a:r>
          </a:p>
        </p:txBody>
      </p:sp>
      <p:sp>
        <p:nvSpPr>
          <p:cNvPr id="48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A77F35-5678-43FC-9631-78406A5D6640}" type="slidenum">
              <a:rPr lang="en-US">
                <a:cs typeface="Arial" charset="0"/>
              </a:rPr>
              <a:pPr fontAlgn="base">
                <a:spcBef>
                  <a:spcPct val="0"/>
                </a:spcBef>
                <a:spcAft>
                  <a:spcPct val="0"/>
                </a:spcAft>
              </a:pPr>
              <a:t>19</a:t>
            </a:fld>
            <a:endParaRPr lang="en-US">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6020" name="Slide Number Placeholder 3"/>
          <p:cNvSpPr txBox="1">
            <a:spLocks noGrp="1"/>
          </p:cNvSpPr>
          <p:nvPr/>
        </p:nvSpPr>
        <p:spPr bwMode="auto">
          <a:xfrm>
            <a:off x="3935413" y="8758238"/>
            <a:ext cx="3009900" cy="460375"/>
          </a:xfrm>
          <a:prstGeom prst="rect">
            <a:avLst/>
          </a:prstGeom>
          <a:noFill/>
          <a:ln w="9525">
            <a:noFill/>
            <a:miter lim="800000"/>
            <a:headEnd/>
            <a:tailEnd/>
          </a:ln>
        </p:spPr>
        <p:txBody>
          <a:bodyPr lIns="92382" tIns="46191" rIns="92382" bIns="46191" anchor="b"/>
          <a:lstStyle/>
          <a:p>
            <a:pPr algn="r"/>
            <a:fld id="{284C2D41-E7D4-4A63-9409-3ABAEE1CF6F5}" type="slidenum">
              <a:rPr lang="en-US" sz="1200">
                <a:latin typeface="Calibri" pitchFamily="34" charset="0"/>
              </a:rPr>
              <a:pPr algn="r"/>
              <a:t>21</a:t>
            </a:fld>
            <a:endParaRPr lang="en-US" sz="120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8068" name="Slide Number Placeholder 3"/>
          <p:cNvSpPr txBox="1">
            <a:spLocks noGrp="1"/>
          </p:cNvSpPr>
          <p:nvPr/>
        </p:nvSpPr>
        <p:spPr bwMode="auto">
          <a:xfrm>
            <a:off x="3935413" y="8758238"/>
            <a:ext cx="3009900" cy="460375"/>
          </a:xfrm>
          <a:prstGeom prst="rect">
            <a:avLst/>
          </a:prstGeom>
          <a:noFill/>
          <a:ln w="9525">
            <a:noFill/>
            <a:miter lim="800000"/>
            <a:headEnd/>
            <a:tailEnd/>
          </a:ln>
        </p:spPr>
        <p:txBody>
          <a:bodyPr lIns="92382" tIns="46191" rIns="92382" bIns="46191" anchor="b"/>
          <a:lstStyle/>
          <a:p>
            <a:pPr algn="r"/>
            <a:fld id="{D3F2C5CF-3A63-48AC-AE39-62192677DEE1}" type="slidenum">
              <a:rPr lang="en-US" sz="1200">
                <a:latin typeface="Calibri" pitchFamily="34" charset="0"/>
              </a:rPr>
              <a:pPr algn="r"/>
              <a:t>23</a:t>
            </a:fld>
            <a:endParaRPr lang="en-US" sz="120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Video -  nprb_v10h.mp4  - must be in same directory as PPT.</a:t>
            </a:r>
          </a:p>
          <a:p>
            <a:pPr>
              <a:spcBef>
                <a:spcPct val="0"/>
              </a:spcBef>
            </a:pPr>
            <a:r>
              <a:rPr lang="en-US" smtClean="0"/>
              <a:t>Play only 1</a:t>
            </a:r>
            <a:r>
              <a:rPr lang="en-US" baseline="30000" smtClean="0"/>
              <a:t>st</a:t>
            </a:r>
            <a:r>
              <a:rPr lang="en-US" smtClean="0"/>
              <a:t> minute of video (00:58:31)</a:t>
            </a:r>
          </a:p>
        </p:txBody>
      </p:sp>
      <p:sp>
        <p:nvSpPr>
          <p:cNvPr id="184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C064D5-7EB1-4055-B935-AA7FB93D625A}" type="slidenum">
              <a:rPr lang="en-US">
                <a:cs typeface="Arial" charset="0"/>
              </a:rPr>
              <a:pPr fontAlgn="base">
                <a:spcBef>
                  <a:spcPct val="0"/>
                </a:spcBef>
                <a:spcAft>
                  <a:spcPct val="0"/>
                </a:spcAft>
              </a:pPr>
              <a:t>26</a:t>
            </a:fld>
            <a:endParaRPr lang="en-US">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p:spPr>
      </p:sp>
      <p:sp>
        <p:nvSpPr>
          <p:cNvPr id="552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Land stations established by early Arctic explorers</a:t>
            </a:r>
          </a:p>
        </p:txBody>
      </p:sp>
      <p:sp>
        <p:nvSpPr>
          <p:cNvPr id="552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396421-89BA-4AEC-A4E5-DE7B2715C81C}" type="slidenum">
              <a:rPr lang="en-US">
                <a:cs typeface="Arial" charset="0"/>
              </a:rPr>
              <a:pPr fontAlgn="base">
                <a:spcBef>
                  <a:spcPct val="0"/>
                </a:spcBef>
                <a:spcAft>
                  <a:spcPct val="0"/>
                </a:spcAft>
              </a:pPr>
              <a:t>27</a:t>
            </a:fld>
            <a:endParaRPr lang="en-US">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p:spPr>
      </p:sp>
      <p:sp>
        <p:nvSpPr>
          <p:cNvPr id="778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78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DC27A75-EFEF-4154-BDDD-551980AAC4AA}" type="slidenum">
              <a:rPr lang="en-US">
                <a:cs typeface="Arial" charset="0"/>
              </a:rPr>
              <a:pPr fontAlgn="base">
                <a:spcBef>
                  <a:spcPct val="0"/>
                </a:spcBef>
                <a:spcAft>
                  <a:spcPct val="0"/>
                </a:spcAft>
              </a:pPr>
              <a:t>28</a:t>
            </a:fld>
            <a:endParaRPr lang="en-US">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73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AE8E055-11C6-473E-85A1-C96C5273F264}" type="slidenum">
              <a:rPr lang="en-US">
                <a:cs typeface="Arial" charset="0"/>
              </a:rPr>
              <a:pPr fontAlgn="base">
                <a:spcBef>
                  <a:spcPct val="0"/>
                </a:spcBef>
                <a:spcAft>
                  <a:spcPct val="0"/>
                </a:spcAft>
              </a:pPr>
              <a:t>29</a:t>
            </a:fld>
            <a:endParaRPr 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Modern climate science is built on recovered historical data</a:t>
            </a:r>
          </a:p>
          <a:p>
            <a:pPr>
              <a:spcBef>
                <a:spcPct val="0"/>
              </a:spcBef>
            </a:pPr>
            <a:r>
              <a:rPr lang="en-US" smtClean="0"/>
              <a:t>Climate issues - such as the unexpectedly rapid loss of Arctic sea ice -  need to be understood in a longer context of time</a:t>
            </a:r>
          </a:p>
          <a:p>
            <a:pPr>
              <a:spcBef>
                <a:spcPct val="0"/>
              </a:spcBef>
            </a:pPr>
            <a:r>
              <a:rPr lang="en-US" smtClean="0"/>
              <a:t>Much of our historical climate data is from </a:t>
            </a:r>
            <a:r>
              <a:rPr lang="en-US" i="1" smtClean="0"/>
              <a:t>land</a:t>
            </a:r>
            <a:r>
              <a:rPr lang="en-US" smtClean="0"/>
              <a:t>-based weather observations going back to 1700’s</a:t>
            </a:r>
          </a:p>
          <a:p>
            <a:pPr>
              <a:spcBef>
                <a:spcPct val="0"/>
              </a:spcBef>
            </a:pPr>
            <a:r>
              <a:rPr lang="en-US" smtClean="0"/>
              <a:t>Satellite data covering the ocean and polar region dates back to 1979.</a:t>
            </a:r>
          </a:p>
          <a:p>
            <a:pPr>
              <a:spcBef>
                <a:spcPct val="0"/>
              </a:spcBef>
            </a:pPr>
            <a:r>
              <a:rPr lang="en-US" smtClean="0"/>
              <a:t>Climate science would benefit greatly by the addition of historical observations on the </a:t>
            </a:r>
            <a:r>
              <a:rPr lang="en-US" i="1" smtClean="0"/>
              <a:t>ocean</a:t>
            </a:r>
            <a:r>
              <a:rPr lang="en-US" smtClean="0"/>
              <a:t>.</a:t>
            </a:r>
          </a:p>
          <a:p>
            <a:pPr>
              <a:spcBef>
                <a:spcPct val="0"/>
              </a:spcBef>
            </a:pPr>
            <a:r>
              <a:rPr lang="en-US" smtClean="0"/>
              <a:t>Much of the Arctic is covered by </a:t>
            </a:r>
            <a:r>
              <a:rPr lang="en-US" i="1" smtClean="0"/>
              <a:t>ocean</a:t>
            </a:r>
            <a:endParaRPr lang="en-US" smtClean="0"/>
          </a:p>
          <a:p>
            <a:pPr>
              <a:spcBef>
                <a:spcPct val="0"/>
              </a:spcBef>
            </a:pPr>
            <a:endParaRPr lang="en-US" smtClean="0"/>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BF2C698-73EE-4CEE-AA83-485A316CF96D}" type="slidenum">
              <a:rPr lang="en-US">
                <a:cs typeface="Arial" charset="0"/>
              </a:rPr>
              <a:pPr fontAlgn="base">
                <a:spcBef>
                  <a:spcPct val="0"/>
                </a:spcBef>
                <a:spcAft>
                  <a:spcPct val="0"/>
                </a:spcAft>
              </a:pPr>
              <a:t>2</a:t>
            </a:fld>
            <a:endParaRPr lang="en-US">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14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798E31A-0997-4D53-9C9B-C9A6E974A885}" type="slidenum">
              <a:rPr lang="en-US">
                <a:cs typeface="Arial" charset="0"/>
              </a:rPr>
              <a:pPr fontAlgn="base">
                <a:spcBef>
                  <a:spcPct val="0"/>
                </a:spcBef>
                <a:spcAft>
                  <a:spcPct val="0"/>
                </a:spcAft>
              </a:pPr>
              <a:t>30</a:t>
            </a:fld>
            <a:endParaRPr lang="en-US">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55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348690-41D8-4081-BA2D-1ACA51791128}" type="slidenum">
              <a:rPr lang="en-US">
                <a:cs typeface="Arial" charset="0"/>
              </a:rPr>
              <a:pPr fontAlgn="base">
                <a:spcBef>
                  <a:spcPct val="0"/>
                </a:spcBef>
                <a:spcAft>
                  <a:spcPct val="0"/>
                </a:spcAft>
              </a:pPr>
              <a:t>31</a:t>
            </a:fld>
            <a:endParaRPr lang="en-US">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p:spPr>
      </p:sp>
      <p:sp>
        <p:nvSpPr>
          <p:cNvPr id="675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75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94937EA-DC4A-4964-B6A2-825D409F4EC6}" type="slidenum">
              <a:rPr lang="en-US">
                <a:cs typeface="Arial" charset="0"/>
              </a:rPr>
              <a:pPr fontAlgn="base">
                <a:spcBef>
                  <a:spcPct val="0"/>
                </a:spcBef>
                <a:spcAft>
                  <a:spcPct val="0"/>
                </a:spcAft>
              </a:pPr>
              <a:t>33</a:t>
            </a:fld>
            <a:endParaRPr lang="en-US">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96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A20727-4022-42A4-87CB-72084303FC13}" type="slidenum">
              <a:rPr lang="en-US">
                <a:cs typeface="Arial" charset="0"/>
              </a:rPr>
              <a:pPr fontAlgn="base">
                <a:spcBef>
                  <a:spcPct val="0"/>
                </a:spcBef>
                <a:spcAft>
                  <a:spcPct val="0"/>
                </a:spcAft>
              </a:pPr>
              <a:t>34</a:t>
            </a:fld>
            <a:endParaRPr lang="en-US">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37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6248EF-6EB3-42DF-BAEA-E33943A010EF}" type="slidenum">
              <a:rPr lang="en-US">
                <a:cs typeface="Arial" charset="0"/>
              </a:rPr>
              <a:pPr fontAlgn="base">
                <a:spcBef>
                  <a:spcPct val="0"/>
                </a:spcBef>
                <a:spcAft>
                  <a:spcPct val="0"/>
                </a:spcAft>
              </a:pPr>
              <a:t>35</a:t>
            </a:fld>
            <a:endParaRPr lang="en-US">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p:spPr>
      </p:sp>
      <p:sp>
        <p:nvSpPr>
          <p:cNvPr id="798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98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DFEFB0-EC93-479A-B121-35B5BD82AD36}" type="slidenum">
              <a:rPr lang="en-US">
                <a:cs typeface="Arial" charset="0"/>
              </a:rPr>
              <a:pPr fontAlgn="base">
                <a:spcBef>
                  <a:spcPct val="0"/>
                </a:spcBef>
                <a:spcAft>
                  <a:spcPct val="0"/>
                </a:spcAft>
              </a:pPr>
              <a:t>36</a:t>
            </a:fld>
            <a:endParaRPr lang="en-US">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defTabSz="922338">
              <a:spcBef>
                <a:spcPct val="0"/>
              </a:spcBef>
            </a:pPr>
            <a:r>
              <a:rPr lang="en-US" smtClean="0"/>
              <a:t>Log Period and Areas of Service - 1879-81 (imaged - June 1879-June 1881), Arctic Exploring Expedition under George Washington DeLong. She sailed with 30 officers and men (28 in some sources) and 3 civilians, as a privately-owned ship on a Polar Expedition but under US Navy orders.</a:t>
            </a:r>
          </a:p>
          <a:p>
            <a:pPr defTabSz="922338">
              <a:spcBef>
                <a:spcPct val="0"/>
              </a:spcBef>
            </a:pPr>
            <a:endParaRPr lang="en-US" smtClean="0"/>
          </a:p>
          <a:p>
            <a:pPr defTabSz="922338">
              <a:spcBef>
                <a:spcPct val="0"/>
              </a:spcBef>
            </a:pPr>
            <a:endParaRPr lang="en-US" smtClean="0"/>
          </a:p>
          <a:p>
            <a:pPr defTabSz="922338">
              <a:spcBef>
                <a:spcPct val="0"/>
              </a:spcBef>
            </a:pPr>
            <a:r>
              <a:rPr lang="en-US" smtClean="0"/>
              <a:t>The Jeanette was a steam barque or bark, ex-British Philomel-class wooden gunvessel Pandora, built by Pembroke Dockyard, laid down 30 March 1860, launched 7 February 1861, commissioned September 1861, 570 long tons, 145ft long x 24ft 4in beam x 13ft draft, 8-11kts, originally 60 crew. </a:t>
            </a:r>
          </a:p>
          <a:p>
            <a:pPr defTabSz="922338">
              <a:spcBef>
                <a:spcPct val="0"/>
              </a:spcBef>
            </a:pPr>
            <a:endParaRPr lang="en-US" smtClean="0"/>
          </a:p>
          <a:p>
            <a:pPr defTabSz="922338">
              <a:spcBef>
                <a:spcPct val="0"/>
              </a:spcBef>
            </a:pPr>
            <a:r>
              <a:rPr lang="en-US" smtClean="0"/>
              <a:t>Sold in 1875 to Sir Allan Young for Arctic exploration, then in 1878 to James G Bennett of the NY Herald and renamed Jeannette. Bennett obtained US Government help to fit her out for a Polar Expedition. She sailed with 30 officers and men (28 in some sources) and 3 civilians, as a privately-owned ship but under US Navy orders.</a:t>
            </a:r>
          </a:p>
          <a:p>
            <a:pPr defTabSz="922338">
              <a:spcBef>
                <a:spcPct val="0"/>
              </a:spcBef>
            </a:pPr>
            <a:endParaRPr lang="en-US" smtClean="0"/>
          </a:p>
          <a:p>
            <a:pPr defTabSz="922338">
              <a:spcBef>
                <a:spcPct val="0"/>
              </a:spcBef>
            </a:pPr>
            <a:endParaRPr lang="en-US" smtClean="0"/>
          </a:p>
          <a:p>
            <a:pPr defTabSz="922338">
              <a:spcBef>
                <a:spcPct val="0"/>
              </a:spcBef>
            </a:pPr>
            <a:endParaRPr lang="en-US" smtClean="0"/>
          </a:p>
          <a:p>
            <a:pPr defTabSz="922338">
              <a:spcBef>
                <a:spcPct val="0"/>
              </a:spcBef>
            </a:pPr>
            <a:r>
              <a:rPr lang="en-US" smtClean="0"/>
              <a:t> </a:t>
            </a:r>
          </a:p>
        </p:txBody>
      </p:sp>
      <p:sp>
        <p:nvSpPr>
          <p:cNvPr id="25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7F8F240-F03E-4A17-8AA5-3C4FAD2F5DC9}" type="slidenum">
              <a:rPr lang="en-US">
                <a:cs typeface="Arial" charset="0"/>
              </a:rPr>
              <a:pPr fontAlgn="base">
                <a:spcBef>
                  <a:spcPct val="0"/>
                </a:spcBef>
                <a:spcAft>
                  <a:spcPct val="0"/>
                </a:spcAft>
              </a:pPr>
              <a:t>4</a:t>
            </a:fld>
            <a:endParaRPr lang="en-US">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12 June 1881 - Ice started to crush the ship. The crew unloaded equipment and supplies and next morning she sank. DeLong and his men then started hauling their three supply-filled boats over the ice towards the Lena River Delta. ........ </a:t>
            </a:r>
            <a:r>
              <a:rPr lang="en-GB" i="1" smtClean="0"/>
              <a:t>The story continues in outline in the woodcuts below.</a:t>
            </a:r>
            <a:endParaRPr lang="en-GB" smtClean="0"/>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65090AB-9387-470A-8672-C69CA05CAF61}" type="slidenum">
              <a:rPr lang="en-US">
                <a:cs typeface="Arial" charset="0"/>
              </a:rPr>
              <a:pPr fontAlgn="base">
                <a:spcBef>
                  <a:spcPct val="0"/>
                </a:spcBef>
                <a:spcAft>
                  <a:spcPct val="0"/>
                </a:spcAft>
              </a:pPr>
              <a:t>5</a:t>
            </a:fld>
            <a:endParaRPr lang="en-US">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12 June 1881 - Ice started to crush the ship. The crew unloaded equipment and supplies and next morning she sank. DeLong and his men then started hauling their three supply-filled boats over the ice towards the Lena River Delta. ........ </a:t>
            </a:r>
            <a:r>
              <a:rPr lang="en-GB" i="1" smtClean="0"/>
              <a:t>The story continues in outline in the woodcuts below.</a:t>
            </a:r>
          </a:p>
          <a:p>
            <a:pPr>
              <a:spcBef>
                <a:spcPct val="0"/>
              </a:spcBef>
            </a:pPr>
            <a:endParaRPr lang="en-GB" i="1" smtClean="0"/>
          </a:p>
          <a:p>
            <a:pPr>
              <a:spcBef>
                <a:spcPct val="0"/>
              </a:spcBef>
            </a:pPr>
            <a:r>
              <a:rPr lang="en-US" smtClean="0"/>
              <a:t>Hauling the three ship's boats over the tumbled ice north of Siberia, June-August 1881</a:t>
            </a:r>
            <a:endParaRPr lang="en-GB" smtClean="0"/>
          </a:p>
        </p:txBody>
      </p:sp>
      <p:sp>
        <p:nvSpPr>
          <p:cNvPr id="29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FC4F92-B6DC-453E-AD5C-8C3849272A26}" type="slidenum">
              <a:rPr lang="en-US">
                <a:cs typeface="Arial" charset="0"/>
              </a:rPr>
              <a:pPr fontAlgn="base">
                <a:spcBef>
                  <a:spcPct val="0"/>
                </a:spcBef>
                <a:spcAft>
                  <a:spcPct val="0"/>
                </a:spcAft>
              </a:pPr>
              <a:t>6</a:t>
            </a:fld>
            <a:endParaRPr lang="en-US">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13 survivors, at Yakutsk, Siberia, in 1882 - all of Melville's party and the two seaman from LCDR De Long's</a:t>
            </a:r>
            <a:endParaRPr lang="en-GB" smtClean="0"/>
          </a:p>
        </p:txBody>
      </p:sp>
      <p:sp>
        <p:nvSpPr>
          <p:cNvPr id="31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49AAA4-E95F-463A-8869-48F96995F9F3}" type="slidenum">
              <a:rPr lang="en-US">
                <a:cs typeface="Arial" charset="0"/>
              </a:rPr>
              <a:pPr fontAlgn="base">
                <a:spcBef>
                  <a:spcPct val="0"/>
                </a:spcBef>
                <a:spcAft>
                  <a:spcPct val="0"/>
                </a:spcAft>
              </a:pPr>
              <a:t>7</a:t>
            </a:fld>
            <a:endParaRPr lang="en-US">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12 June 1881 - Ice started to crush the ship. The crew unloaded equipment and supplies and next morning she sank. DeLong and his men then started hauling their three supply-filled boats over the ice towards the Lena River Delta. ........ </a:t>
            </a:r>
            <a:r>
              <a:rPr lang="en-GB" i="1" smtClean="0"/>
              <a:t>The story continues in outline in the woodcuts below.</a:t>
            </a:r>
            <a:endParaRPr lang="en-GB" smtClean="0"/>
          </a:p>
        </p:txBody>
      </p:sp>
      <p:sp>
        <p:nvSpPr>
          <p:cNvPr id="348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A5763E8-3D1F-47D0-B2B7-25AB3FB470D8}" type="slidenum">
              <a:rPr lang="en-US">
                <a:cs typeface="Arial" charset="0"/>
              </a:rPr>
              <a:pPr fontAlgn="base">
                <a:spcBef>
                  <a:spcPct val="0"/>
                </a:spcBef>
                <a:spcAft>
                  <a:spcPct val="0"/>
                </a:spcAft>
              </a:pPr>
              <a:t>9</a:t>
            </a:fld>
            <a:endParaRPr lang="en-US">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CE40EB-2037-4ED5-8357-4CFF2367F3FE}" type="slidenum">
              <a:rPr lang="en-US">
                <a:cs typeface="Arial" charset="0"/>
              </a:rPr>
              <a:pPr fontAlgn="base">
                <a:spcBef>
                  <a:spcPct val="0"/>
                </a:spcBef>
                <a:spcAft>
                  <a:spcPct val="0"/>
                </a:spcAft>
              </a:pPr>
              <a:t>10</a:t>
            </a:fld>
            <a:endParaRPr lang="en-US">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8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72E3940-68F1-4817-9EDB-FEB51AF8E6AB}" type="slidenum">
              <a:rPr lang="en-US">
                <a:cs typeface="Arial" charset="0"/>
              </a:rPr>
              <a:pPr fontAlgn="base">
                <a:spcBef>
                  <a:spcPct val="0"/>
                </a:spcBef>
                <a:spcAft>
                  <a:spcPct val="0"/>
                </a:spcAft>
              </a:pPr>
              <a:t>13</a:t>
            </a:fld>
            <a:endParaRPr 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8E633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D0F0255D-76B7-43E7-8ACC-14B665E520E4}"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solidFill>
                  <a:srgbClr val="8E6338"/>
                </a:solidFill>
              </a:defRPr>
            </a:lvl1pPr>
          </a:lstStyle>
          <a:p>
            <a:pPr>
              <a:defRPr/>
            </a:pPr>
            <a:fld id="{75784E42-4FB6-4456-827B-37C690E2B2B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5AB85BB-DCB6-4327-A33B-854EA600421C}"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22E32E-AC68-475C-805C-A7171698CE0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DC60BC7-622C-4E2E-BF17-EC416795BD62}"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4616EF2-8895-4184-AF37-2D8B9BE8AA1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9B7CE82-611C-48C2-9192-D3AE897B915D}"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D91DF0-C9B9-4259-A830-FA1730D1E8D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4304165-EE52-451A-B09B-7D3A762DD92B}" type="datetime1">
              <a:rPr lang="en-US"/>
              <a:pPr>
                <a:defRPr/>
              </a:pPr>
              <a:t>4/9/2013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478E4B-02E9-443B-B5F2-58E384E15B4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BECA9CE-E3CE-4180-9297-F9423BC0A61F}" type="datetime1">
              <a:rPr lang="en-US"/>
              <a:pPr>
                <a:defRPr/>
              </a:pPr>
              <a:t>4/9/2013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D3F3333-C23C-4A06-BCF8-7A32A3CF3F8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82C4C97-1D5B-4BCF-9CCD-3B14E8AA196D}" type="datetime1">
              <a:rPr lang="en-US"/>
              <a:pPr>
                <a:defRPr/>
              </a:pPr>
              <a:t>4/9/2013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601C89F-163C-48B5-BD84-7F54CF256A7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51C6FFB-4226-491F-B61B-E77EB08F8BE7}" type="datetime1">
              <a:rPr lang="en-US"/>
              <a:pPr>
                <a:defRPr/>
              </a:pPr>
              <a:t>4/9/2013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78F8DAE-1F19-4861-8856-C1F69836D40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0046497-6171-4EF5-B394-D93FEF2A9363}" type="datetime1">
              <a:rPr lang="en-US"/>
              <a:pPr>
                <a:defRPr/>
              </a:pPr>
              <a:t>4/9/2013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8F21388-4F78-4BEA-AED9-999585CD11C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A4D5ED6-F17F-401F-BC65-446F618267CA}" type="datetime1">
              <a:rPr lang="en-US"/>
              <a:pPr>
                <a:defRPr/>
              </a:pPr>
              <a:t>4/9/2013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F82A65-C26E-48DD-86B9-D6049470DFF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B084A0E-72CC-4008-9997-6D4123FDA311}" type="datetime1">
              <a:rPr lang="en-US"/>
              <a:pPr>
                <a:defRPr/>
              </a:pPr>
              <a:t>4/9/2013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A6C048A-C189-408F-99C1-52BFE53B3E9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EBCD">
            <a:alpha val="16862"/>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4F842660-9E6B-4120-AD0E-FC3DD8E3C32A}" type="datetime1">
              <a:rPr lang="en-US"/>
              <a:pPr>
                <a:defRPr/>
              </a:pPr>
              <a:t>4/9/2013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D1D0B6EE-4F29-48F7-A81D-C77E9456525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2" r:id="rId1"/>
    <p:sldLayoutId id="2147483671" r:id="rId2"/>
    <p:sldLayoutId id="2147483670" r:id="rId3"/>
    <p:sldLayoutId id="2147483669" r:id="rId4"/>
    <p:sldLayoutId id="2147483668" r:id="rId5"/>
    <p:sldLayoutId id="2147483667" r:id="rId6"/>
    <p:sldLayoutId id="2147483666" r:id="rId7"/>
    <p:sldLayoutId id="2147483665" r:id="rId8"/>
    <p:sldLayoutId id="2147483664" r:id="rId9"/>
    <p:sldLayoutId id="2147483663" r:id="rId10"/>
    <p:sldLayoutId id="2147483662" r:id="rId11"/>
  </p:sldLayoutIdLst>
  <p:hf hdr="0" ftr="0" dt="0"/>
  <p:txStyles>
    <p:titleStyle>
      <a:lvl1pPr algn="ctr" rtl="0" fontAlgn="base">
        <a:spcBef>
          <a:spcPct val="0"/>
        </a:spcBef>
        <a:spcAft>
          <a:spcPct val="0"/>
        </a:spcAft>
        <a:defRPr sz="4400" kern="1200">
          <a:solidFill>
            <a:srgbClr val="4A442A"/>
          </a:solidFill>
          <a:latin typeface="+mj-lt"/>
          <a:ea typeface="+mj-ea"/>
          <a:cs typeface="+mj-cs"/>
        </a:defRPr>
      </a:lvl1pPr>
      <a:lvl2pPr algn="ctr" rtl="0" fontAlgn="base">
        <a:spcBef>
          <a:spcPct val="0"/>
        </a:spcBef>
        <a:spcAft>
          <a:spcPct val="0"/>
        </a:spcAft>
        <a:defRPr sz="4400">
          <a:solidFill>
            <a:srgbClr val="4A442A"/>
          </a:solidFill>
          <a:latin typeface="Calibri" pitchFamily="34" charset="0"/>
        </a:defRPr>
      </a:lvl2pPr>
      <a:lvl3pPr algn="ctr" rtl="0" fontAlgn="base">
        <a:spcBef>
          <a:spcPct val="0"/>
        </a:spcBef>
        <a:spcAft>
          <a:spcPct val="0"/>
        </a:spcAft>
        <a:defRPr sz="4400">
          <a:solidFill>
            <a:srgbClr val="4A442A"/>
          </a:solidFill>
          <a:latin typeface="Calibri" pitchFamily="34" charset="0"/>
        </a:defRPr>
      </a:lvl3pPr>
      <a:lvl4pPr algn="ctr" rtl="0" fontAlgn="base">
        <a:spcBef>
          <a:spcPct val="0"/>
        </a:spcBef>
        <a:spcAft>
          <a:spcPct val="0"/>
        </a:spcAft>
        <a:defRPr sz="4400">
          <a:solidFill>
            <a:srgbClr val="4A442A"/>
          </a:solidFill>
          <a:latin typeface="Calibri" pitchFamily="34" charset="0"/>
        </a:defRPr>
      </a:lvl4pPr>
      <a:lvl5pPr algn="ctr" rtl="0" fontAlgn="base">
        <a:spcBef>
          <a:spcPct val="0"/>
        </a:spcBef>
        <a:spcAft>
          <a:spcPct val="0"/>
        </a:spcAft>
        <a:defRPr sz="4400">
          <a:solidFill>
            <a:srgbClr val="4A442A"/>
          </a:solidFill>
          <a:latin typeface="Calibri" pitchFamily="34" charset="0"/>
        </a:defRPr>
      </a:lvl5pPr>
      <a:lvl6pPr marL="457200" algn="ctr" rtl="0" fontAlgn="base">
        <a:spcBef>
          <a:spcPct val="0"/>
        </a:spcBef>
        <a:spcAft>
          <a:spcPct val="0"/>
        </a:spcAft>
        <a:defRPr sz="4400">
          <a:solidFill>
            <a:srgbClr val="4A442A"/>
          </a:solidFill>
          <a:latin typeface="Calibri" pitchFamily="34" charset="0"/>
        </a:defRPr>
      </a:lvl6pPr>
      <a:lvl7pPr marL="914400" algn="ctr" rtl="0" fontAlgn="base">
        <a:spcBef>
          <a:spcPct val="0"/>
        </a:spcBef>
        <a:spcAft>
          <a:spcPct val="0"/>
        </a:spcAft>
        <a:defRPr sz="4400">
          <a:solidFill>
            <a:srgbClr val="4A442A"/>
          </a:solidFill>
          <a:latin typeface="Calibri" pitchFamily="34" charset="0"/>
        </a:defRPr>
      </a:lvl7pPr>
      <a:lvl8pPr marL="1371600" algn="ctr" rtl="0" fontAlgn="base">
        <a:spcBef>
          <a:spcPct val="0"/>
        </a:spcBef>
        <a:spcAft>
          <a:spcPct val="0"/>
        </a:spcAft>
        <a:defRPr sz="4400">
          <a:solidFill>
            <a:srgbClr val="4A442A"/>
          </a:solidFill>
          <a:latin typeface="Calibri" pitchFamily="34" charset="0"/>
        </a:defRPr>
      </a:lvl8pPr>
      <a:lvl9pPr marL="1828800" algn="ctr" rtl="0" fontAlgn="base">
        <a:spcBef>
          <a:spcPct val="0"/>
        </a:spcBef>
        <a:spcAft>
          <a:spcPct val="0"/>
        </a:spcAft>
        <a:defRPr sz="4400">
          <a:solidFill>
            <a:srgbClr val="4A442A"/>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rgbClr val="4A442A"/>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rgbClr val="4A442A"/>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rgbClr val="4A442A"/>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rgbClr val="4A442A"/>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rgbClr val="4A442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oldweather.org/"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ww.oldweather.org/" TargetMode="External"/><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26.png"/><Relationship Id="rId5" Type="http://schemas.openxmlformats.org/officeDocument/2006/relationships/hyperlink" Target="http://youtu.be/vjtX4GJPFRc" TargetMode="Externa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www.archives.gov/citizen-archivis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ubtitle 2"/>
          <p:cNvSpPr>
            <a:spLocks noGrp="1"/>
          </p:cNvSpPr>
          <p:nvPr>
            <p:ph type="subTitle" idx="1"/>
          </p:nvPr>
        </p:nvSpPr>
        <p:spPr>
          <a:xfrm>
            <a:off x="0" y="3505200"/>
            <a:ext cx="9144000" cy="2209800"/>
          </a:xfrm>
        </p:spPr>
        <p:txBody>
          <a:bodyPr/>
          <a:lstStyle/>
          <a:p>
            <a:r>
              <a:rPr lang="en-US" sz="2800" smtClean="0">
                <a:solidFill>
                  <a:srgbClr val="7F735E"/>
                </a:solidFill>
              </a:rPr>
              <a:t>Kevin R. Wood</a:t>
            </a:r>
            <a:r>
              <a:rPr lang="en-US" sz="2800" baseline="30000" smtClean="0">
                <a:solidFill>
                  <a:srgbClr val="7F735E"/>
                </a:solidFill>
              </a:rPr>
              <a:t>1</a:t>
            </a:r>
            <a:r>
              <a:rPr lang="en-US" sz="2800" smtClean="0">
                <a:solidFill>
                  <a:srgbClr val="7F735E"/>
                </a:solidFill>
              </a:rPr>
              <a:t>, M. Mollan</a:t>
            </a:r>
            <a:r>
              <a:rPr lang="en-US" sz="2800" baseline="30000" smtClean="0">
                <a:solidFill>
                  <a:srgbClr val="7F735E"/>
                </a:solidFill>
              </a:rPr>
              <a:t>2</a:t>
            </a:r>
            <a:r>
              <a:rPr lang="en-US" sz="2800" smtClean="0">
                <a:solidFill>
                  <a:srgbClr val="7F735E"/>
                </a:solidFill>
              </a:rPr>
              <a:t>, P. Brohan</a:t>
            </a:r>
            <a:r>
              <a:rPr lang="en-US" sz="2800" baseline="30000" smtClean="0">
                <a:solidFill>
                  <a:srgbClr val="7F735E"/>
                </a:solidFill>
              </a:rPr>
              <a:t>3</a:t>
            </a:r>
            <a:r>
              <a:rPr lang="en-US" sz="2800" smtClean="0">
                <a:solidFill>
                  <a:srgbClr val="7F735E"/>
                </a:solidFill>
              </a:rPr>
              <a:t>, and </a:t>
            </a:r>
            <a:r>
              <a:rPr lang="en-US" sz="2800" b="1" smtClean="0">
                <a:solidFill>
                  <a:srgbClr val="7F735E"/>
                </a:solidFill>
              </a:rPr>
              <a:t>N. N. Soreide</a:t>
            </a:r>
            <a:r>
              <a:rPr lang="en-US" sz="2800" baseline="30000" smtClean="0">
                <a:solidFill>
                  <a:srgbClr val="7F735E"/>
                </a:solidFill>
              </a:rPr>
              <a:t>4</a:t>
            </a:r>
          </a:p>
          <a:p>
            <a:r>
              <a:rPr lang="en-US" sz="2000" baseline="30000" smtClean="0">
                <a:solidFill>
                  <a:srgbClr val="7F735E"/>
                </a:solidFill>
              </a:rPr>
              <a:t>1</a:t>
            </a:r>
            <a:r>
              <a:rPr lang="en-US" sz="2000" smtClean="0">
                <a:solidFill>
                  <a:srgbClr val="7F735E"/>
                </a:solidFill>
              </a:rPr>
              <a:t>University of Washington</a:t>
            </a:r>
          </a:p>
          <a:p>
            <a:r>
              <a:rPr lang="en-US" sz="2000" baseline="30000" smtClean="0">
                <a:solidFill>
                  <a:srgbClr val="7F735E"/>
                </a:solidFill>
              </a:rPr>
              <a:t>2</a:t>
            </a:r>
            <a:r>
              <a:rPr lang="en-US" sz="2000" smtClean="0">
                <a:solidFill>
                  <a:srgbClr val="7F735E"/>
                </a:solidFill>
              </a:rPr>
              <a:t>U.S. National Archives and Records Administration</a:t>
            </a:r>
          </a:p>
          <a:p>
            <a:r>
              <a:rPr lang="en-US" sz="2000" baseline="30000" smtClean="0">
                <a:solidFill>
                  <a:srgbClr val="7F735E"/>
                </a:solidFill>
              </a:rPr>
              <a:t>3</a:t>
            </a:r>
            <a:r>
              <a:rPr lang="nl-NL" sz="2000" smtClean="0">
                <a:solidFill>
                  <a:srgbClr val="7F735E"/>
                </a:solidFill>
              </a:rPr>
              <a:t>UK Met Office Hadley Center</a:t>
            </a:r>
          </a:p>
          <a:p>
            <a:r>
              <a:rPr lang="en-US" sz="2000" baseline="30000" smtClean="0">
                <a:solidFill>
                  <a:srgbClr val="7F735E"/>
                </a:solidFill>
              </a:rPr>
              <a:t>4</a:t>
            </a:r>
            <a:r>
              <a:rPr lang="en-US" sz="2000" smtClean="0">
                <a:solidFill>
                  <a:srgbClr val="7F735E"/>
                </a:solidFill>
              </a:rPr>
              <a:t>NOAA Pacific Marine Environmental Laboratory</a:t>
            </a:r>
          </a:p>
        </p:txBody>
      </p:sp>
      <p:sp>
        <p:nvSpPr>
          <p:cNvPr id="15362"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73FFEC-B321-46C6-9E31-84A34EFC9908}" type="slidenum">
              <a:rPr lang="en-US">
                <a:cs typeface="Arial" charset="0"/>
              </a:rPr>
              <a:pPr fontAlgn="base">
                <a:spcBef>
                  <a:spcPct val="0"/>
                </a:spcBef>
                <a:spcAft>
                  <a:spcPct val="0"/>
                </a:spcAft>
              </a:pPr>
              <a:t>1</a:t>
            </a:fld>
            <a:endParaRPr lang="en-US">
              <a:cs typeface="Arial" charset="0"/>
            </a:endParaRPr>
          </a:p>
        </p:txBody>
      </p:sp>
      <p:sp>
        <p:nvSpPr>
          <p:cNvPr id="9" name="Rectangle 8"/>
          <p:cNvSpPr/>
          <p:nvPr/>
        </p:nvSpPr>
        <p:spPr>
          <a:xfrm>
            <a:off x="0" y="1139825"/>
            <a:ext cx="9144000" cy="1576388"/>
          </a:xfrm>
          <a:prstGeom prst="rect">
            <a:avLst/>
          </a:prstGeom>
          <a:solidFill>
            <a:srgbClr val="DDD9C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extBox 9"/>
          <p:cNvSpPr txBox="1"/>
          <p:nvPr/>
        </p:nvSpPr>
        <p:spPr>
          <a:xfrm>
            <a:off x="65088" y="1524000"/>
            <a:ext cx="8972550" cy="677863"/>
          </a:xfrm>
          <a:prstGeom prst="rect">
            <a:avLst/>
          </a:prstGeom>
          <a:noFill/>
        </p:spPr>
        <p:txBody>
          <a:bodyPr wrap="none">
            <a:spAutoFit/>
          </a:bodyPr>
          <a:lstStyle/>
          <a:p>
            <a:pPr algn="ctr" fontAlgn="auto">
              <a:spcBef>
                <a:spcPts val="0"/>
              </a:spcBef>
              <a:spcAft>
                <a:spcPts val="0"/>
              </a:spcAft>
              <a:defRPr/>
            </a:pPr>
            <a:r>
              <a:rPr lang="en-US" sz="38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ARCTIC </a:t>
            </a:r>
            <a:r>
              <a:rPr lang="en-US" sz="3800" dirty="0">
                <a:solidFill>
                  <a:srgbClr val="BD3803"/>
                </a:solidFill>
                <a:effectLst>
                  <a:outerShdw blurRad="38100" dist="38100" dir="2700000" algn="tl">
                    <a:srgbClr val="000000">
                      <a:alpha val="43137"/>
                    </a:srgbClr>
                  </a:outerShdw>
                </a:effectLst>
                <a:latin typeface="Arial Black" pitchFamily="34" charset="0"/>
                <a:cs typeface="+mn-cs"/>
              </a:rPr>
              <a:t>RE</a:t>
            </a:r>
            <a:r>
              <a:rPr lang="en-US" sz="38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DISCOVERY PROJECT</a:t>
            </a:r>
          </a:p>
        </p:txBody>
      </p:sp>
      <p:pic>
        <p:nvPicPr>
          <p:cNvPr id="15365" name="Picture 10" descr="Bear_banner2_150dpi.jpg"/>
          <p:cNvPicPr>
            <a:picLocks noChangeAspect="1"/>
          </p:cNvPicPr>
          <p:nvPr/>
        </p:nvPicPr>
        <p:blipFill>
          <a:blip r:embed="rId3"/>
          <a:srcRect/>
          <a:stretch>
            <a:fillRect/>
          </a:stretch>
        </p:blipFill>
        <p:spPr bwMode="auto">
          <a:xfrm>
            <a:off x="0" y="0"/>
            <a:ext cx="9144000" cy="1343025"/>
          </a:xfrm>
          <a:prstGeom prst="rect">
            <a:avLst/>
          </a:prstGeom>
          <a:noFill/>
          <a:ln w="9525">
            <a:noFill/>
            <a:miter lim="800000"/>
            <a:headEnd/>
            <a:tailEnd/>
          </a:ln>
        </p:spPr>
      </p:pic>
      <p:sp>
        <p:nvSpPr>
          <p:cNvPr id="7" name="TextBox 6"/>
          <p:cNvSpPr txBox="1"/>
          <p:nvPr/>
        </p:nvSpPr>
        <p:spPr>
          <a:xfrm>
            <a:off x="84138" y="2133600"/>
            <a:ext cx="8382000" cy="369888"/>
          </a:xfrm>
          <a:prstGeom prst="rect">
            <a:avLst/>
          </a:prstGeom>
          <a:noFill/>
        </p:spPr>
        <p:txBody>
          <a:bodyPr>
            <a:spAutoFit/>
          </a:bodyPr>
          <a:lstStyle/>
          <a:p>
            <a:pPr fontAlgn="auto">
              <a:spcBef>
                <a:spcPts val="0"/>
              </a:spcBef>
              <a:spcAft>
                <a:spcPts val="0"/>
              </a:spcAft>
              <a:defRPr/>
            </a:pPr>
            <a:r>
              <a:rPr lang="en-US" dirty="0">
                <a:solidFill>
                  <a:schemeClr val="tx1">
                    <a:lumMod val="75000"/>
                    <a:lumOff val="25000"/>
                  </a:schemeClr>
                </a:solidFill>
                <a:effectLst>
                  <a:outerShdw blurRad="38100" dist="38100" dir="2700000" algn="tl">
                    <a:srgbClr val="000000">
                      <a:alpha val="43137"/>
                    </a:srgbClr>
                  </a:outerShdw>
                </a:effectLst>
                <a:latin typeface="+mn-lt"/>
                <a:cs typeface="+mn-cs"/>
              </a:rPr>
              <a:t>Providing access to heritage data resources for climate and ecosystem research</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endParaRPr lang="en-US" smtClean="0"/>
          </a:p>
        </p:txBody>
      </p:sp>
      <p:sp>
        <p:nvSpPr>
          <p:cNvPr id="3" name="Content Placeholder 2"/>
          <p:cNvSpPr>
            <a:spLocks noGrp="1"/>
          </p:cNvSpPr>
          <p:nvPr>
            <p:ph sz="half" idx="1"/>
          </p:nvPr>
        </p:nvSpPr>
        <p:spPr>
          <a:xfrm>
            <a:off x="152400" y="1893888"/>
            <a:ext cx="4038600" cy="4075112"/>
          </a:xfrm>
        </p:spPr>
        <p:txBody>
          <a:bodyPr rtlCol="0">
            <a:normAutofit/>
          </a:bodyPr>
          <a:lstStyle/>
          <a:p>
            <a:pPr marL="514350" lvl="1" indent="0" fontAlgn="auto">
              <a:spcAft>
                <a:spcPts val="0"/>
              </a:spcAft>
              <a:buFont typeface="Arial" pitchFamily="34" charset="0"/>
              <a:buNone/>
              <a:defRPr/>
            </a:pPr>
            <a:endParaRPr lang="en-US" dirty="0" smtClean="0">
              <a:solidFill>
                <a:prstClr val="black"/>
              </a:solidFill>
              <a:latin typeface="Arial" pitchFamily="34" charset="0"/>
              <a:cs typeface="Arial" pitchFamily="34" charset="0"/>
            </a:endParaRPr>
          </a:p>
          <a:p>
            <a:pPr marL="114300" indent="0" fontAlgn="auto">
              <a:spcAft>
                <a:spcPts val="0"/>
              </a:spcAft>
              <a:buFont typeface="Arial" pitchFamily="34" charset="0"/>
              <a:buNone/>
              <a:defRPr/>
            </a:pPr>
            <a:r>
              <a:rPr lang="en-US" dirty="0" smtClean="0">
                <a:solidFill>
                  <a:prstClr val="black"/>
                </a:solidFill>
                <a:latin typeface="Arial" pitchFamily="34" charset="0"/>
                <a:cs typeface="Arial" pitchFamily="34" charset="0"/>
              </a:rPr>
              <a:t>Logbooks </a:t>
            </a:r>
            <a:r>
              <a:rPr lang="en-US" dirty="0">
                <a:solidFill>
                  <a:prstClr val="black"/>
                </a:solidFill>
                <a:latin typeface="Arial" pitchFamily="34" charset="0"/>
                <a:cs typeface="Arial" pitchFamily="34" charset="0"/>
              </a:rPr>
              <a:t>from Arctic ships </a:t>
            </a:r>
            <a:r>
              <a:rPr lang="en-US" dirty="0" smtClean="0">
                <a:solidFill>
                  <a:prstClr val="black"/>
                </a:solidFill>
                <a:latin typeface="Arial" pitchFamily="34" charset="0"/>
                <a:cs typeface="Arial" pitchFamily="34" charset="0"/>
              </a:rPr>
              <a:t/>
            </a:r>
            <a:br>
              <a:rPr lang="en-US" dirty="0" smtClean="0">
                <a:solidFill>
                  <a:prstClr val="black"/>
                </a:solidFill>
                <a:latin typeface="Arial" pitchFamily="34" charset="0"/>
                <a:cs typeface="Arial" pitchFamily="34" charset="0"/>
              </a:rPr>
            </a:br>
            <a:endParaRPr lang="en-US" dirty="0">
              <a:solidFill>
                <a:prstClr val="black"/>
              </a:solidFill>
              <a:latin typeface="Arial" pitchFamily="34" charset="0"/>
              <a:cs typeface="Arial" pitchFamily="34" charset="0"/>
            </a:endParaRPr>
          </a:p>
          <a:p>
            <a:pPr fontAlgn="auto">
              <a:spcAft>
                <a:spcPts val="0"/>
              </a:spcAft>
              <a:buFont typeface="Arial" pitchFamily="34" charset="0"/>
              <a:buChar char="•"/>
              <a:defRPr/>
            </a:pPr>
            <a:r>
              <a:rPr lang="en-US" sz="2000" dirty="0">
                <a:solidFill>
                  <a:prstClr val="black"/>
                </a:solidFill>
                <a:latin typeface="Arial" pitchFamily="34" charset="0"/>
                <a:cs typeface="Arial" pitchFamily="34" charset="0"/>
              </a:rPr>
              <a:t>Mid-1800’s to early 1900’s </a:t>
            </a:r>
          </a:p>
          <a:p>
            <a:pPr fontAlgn="auto">
              <a:spcAft>
                <a:spcPts val="0"/>
              </a:spcAft>
              <a:buFont typeface="Arial" pitchFamily="34" charset="0"/>
              <a:buChar char="•"/>
              <a:defRPr/>
            </a:pPr>
            <a:r>
              <a:rPr lang="en-US" sz="2000" dirty="0">
                <a:solidFill>
                  <a:prstClr val="black"/>
                </a:solidFill>
                <a:latin typeface="Arial" pitchFamily="34" charset="0"/>
                <a:cs typeface="Arial" pitchFamily="34" charset="0"/>
              </a:rPr>
              <a:t>US </a:t>
            </a:r>
            <a:r>
              <a:rPr lang="en-US" sz="2000" dirty="0" smtClean="0">
                <a:solidFill>
                  <a:prstClr val="black"/>
                </a:solidFill>
                <a:latin typeface="Arial" pitchFamily="34" charset="0"/>
                <a:cs typeface="Arial" pitchFamily="34" charset="0"/>
              </a:rPr>
              <a:t>Navy, Coast </a:t>
            </a:r>
            <a:r>
              <a:rPr lang="en-US" sz="2000" dirty="0">
                <a:solidFill>
                  <a:prstClr val="black"/>
                </a:solidFill>
                <a:latin typeface="Arial" pitchFamily="34" charset="0"/>
                <a:cs typeface="Arial" pitchFamily="34" charset="0"/>
              </a:rPr>
              <a:t>Guard and Revenue Cutters, Coast Survey, Whaling </a:t>
            </a:r>
            <a:r>
              <a:rPr lang="en-US" sz="2000" dirty="0" smtClean="0">
                <a:solidFill>
                  <a:prstClr val="black"/>
                </a:solidFill>
                <a:latin typeface="Arial" pitchFamily="34" charset="0"/>
                <a:cs typeface="Arial" pitchFamily="34" charset="0"/>
              </a:rPr>
              <a:t>ships</a:t>
            </a:r>
          </a:p>
        </p:txBody>
      </p:sp>
      <p:sp>
        <p:nvSpPr>
          <p:cNvPr id="4" name="Content Placeholder 3"/>
          <p:cNvSpPr>
            <a:spLocks noGrp="1"/>
          </p:cNvSpPr>
          <p:nvPr>
            <p:ph sz="half" idx="2"/>
          </p:nvPr>
        </p:nvSpPr>
        <p:spPr>
          <a:xfrm>
            <a:off x="4419600" y="2114550"/>
            <a:ext cx="4038600" cy="4076700"/>
          </a:xfrm>
        </p:spPr>
        <p:txBody>
          <a:bodyPr rtlCol="0">
            <a:normAutofit/>
          </a:bodyPr>
          <a:lstStyle/>
          <a:p>
            <a:pPr marL="0" indent="0" fontAlgn="auto">
              <a:spcAft>
                <a:spcPts val="0"/>
              </a:spcAft>
              <a:buFont typeface="Arial" pitchFamily="34" charset="0"/>
              <a:buNone/>
              <a:defRPr/>
            </a:pPr>
            <a:r>
              <a:rPr lang="en-US" dirty="0" smtClean="0"/>
              <a:t>U.S</a:t>
            </a:r>
            <a:r>
              <a:rPr lang="en-US" dirty="0"/>
              <a:t>. Navy logbook (1884)</a:t>
            </a:r>
          </a:p>
          <a:p>
            <a:pPr fontAlgn="auto">
              <a:spcAft>
                <a:spcPts val="0"/>
              </a:spcAft>
              <a:buFont typeface="Arial" pitchFamily="34" charset="0"/>
              <a:buChar char="•"/>
              <a:defRPr/>
            </a:pPr>
            <a:endParaRPr lang="en-US" dirty="0"/>
          </a:p>
        </p:txBody>
      </p:sp>
      <p:sp>
        <p:nvSpPr>
          <p:cNvPr id="5" name="Rectangle 4"/>
          <p:cNvSpPr/>
          <p:nvPr/>
        </p:nvSpPr>
        <p:spPr>
          <a:xfrm>
            <a:off x="0" y="0"/>
            <a:ext cx="9144000" cy="1516063"/>
          </a:xfrm>
          <a:prstGeom prst="rect">
            <a:avLst/>
          </a:prstGeom>
          <a:solidFill>
            <a:srgbClr val="DED9C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5"/>
          <p:cNvSpPr txBox="1"/>
          <p:nvPr/>
        </p:nvSpPr>
        <p:spPr>
          <a:xfrm>
            <a:off x="87313" y="741363"/>
            <a:ext cx="8972550" cy="676275"/>
          </a:xfrm>
          <a:prstGeom prst="rect">
            <a:avLst/>
          </a:prstGeom>
          <a:noFill/>
        </p:spPr>
        <p:txBody>
          <a:bodyPr wrap="none">
            <a:spAutoFit/>
          </a:bodyPr>
          <a:lstStyle/>
          <a:p>
            <a:pPr algn="ctr" fontAlgn="auto">
              <a:spcBef>
                <a:spcPts val="0"/>
              </a:spcBef>
              <a:spcAft>
                <a:spcPts val="0"/>
              </a:spcAft>
              <a:defRPr/>
            </a:pPr>
            <a:r>
              <a:rPr lang="en-US" sz="38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ARCTIC </a:t>
            </a:r>
            <a:r>
              <a:rPr lang="en-US" sz="3800" dirty="0">
                <a:solidFill>
                  <a:srgbClr val="BD3803"/>
                </a:solidFill>
                <a:effectLst>
                  <a:outerShdw blurRad="38100" dist="38100" dir="2700000" algn="tl">
                    <a:srgbClr val="000000">
                      <a:alpha val="43137"/>
                    </a:srgbClr>
                  </a:outerShdw>
                </a:effectLst>
                <a:latin typeface="Arial Black" pitchFamily="34" charset="0"/>
                <a:cs typeface="+mn-cs"/>
              </a:rPr>
              <a:t>RE</a:t>
            </a:r>
            <a:r>
              <a:rPr lang="en-US" sz="38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DISCOVERY PROJECT</a:t>
            </a:r>
          </a:p>
        </p:txBody>
      </p:sp>
      <p:pic>
        <p:nvPicPr>
          <p:cNvPr id="22534" name="Picture 6"/>
          <p:cNvPicPr>
            <a:picLocks noChangeAspect="1"/>
          </p:cNvPicPr>
          <p:nvPr/>
        </p:nvPicPr>
        <p:blipFill>
          <a:blip r:embed="rId3"/>
          <a:srcRect/>
          <a:stretch>
            <a:fillRect/>
          </a:stretch>
        </p:blipFill>
        <p:spPr bwMode="auto">
          <a:xfrm>
            <a:off x="4181475" y="2732088"/>
            <a:ext cx="4714875" cy="3452812"/>
          </a:xfrm>
          <a:prstGeom prst="rect">
            <a:avLst/>
          </a:prstGeom>
          <a:noFill/>
          <a:ln w="9525">
            <a:noFill/>
            <a:miter lim="800000"/>
            <a:headEnd/>
            <a:tailEnd/>
          </a:ln>
        </p:spPr>
      </p:pic>
      <p:pic>
        <p:nvPicPr>
          <p:cNvPr id="22535" name="Picture 8" descr="\\Pesto\Disk2\OD\nns\arctic_ice_sounds\Movie\nprb-photos\The Bear_PhotoWW1-20CutterUSBear13.jpg"/>
          <p:cNvPicPr>
            <a:picLocks noChangeAspect="1" noChangeArrowheads="1"/>
          </p:cNvPicPr>
          <p:nvPr/>
        </p:nvPicPr>
        <p:blipFill>
          <a:blip r:embed="rId4"/>
          <a:srcRect/>
          <a:stretch>
            <a:fillRect/>
          </a:stretch>
        </p:blipFill>
        <p:spPr bwMode="auto">
          <a:xfrm>
            <a:off x="6726238" y="3810000"/>
            <a:ext cx="2171700" cy="2806700"/>
          </a:xfrm>
          <a:prstGeom prst="rect">
            <a:avLst/>
          </a:prstGeom>
          <a:noFill/>
          <a:ln w="9525">
            <a:noFill/>
            <a:miter lim="800000"/>
            <a:headEnd/>
            <a:tailEnd/>
          </a:ln>
        </p:spPr>
      </p:pic>
      <p:sp>
        <p:nvSpPr>
          <p:cNvPr id="22536" name="TextBox 9"/>
          <p:cNvSpPr txBox="1">
            <a:spLocks noChangeArrowheads="1"/>
          </p:cNvSpPr>
          <p:nvPr/>
        </p:nvSpPr>
        <p:spPr bwMode="auto">
          <a:xfrm>
            <a:off x="6705600" y="6413500"/>
            <a:ext cx="2233613" cy="246063"/>
          </a:xfrm>
          <a:prstGeom prst="rect">
            <a:avLst/>
          </a:prstGeom>
          <a:noFill/>
          <a:ln w="9525">
            <a:noFill/>
            <a:miter lim="800000"/>
            <a:headEnd/>
            <a:tailEnd/>
          </a:ln>
        </p:spPr>
        <p:txBody>
          <a:bodyPr wrap="none">
            <a:spAutoFit/>
          </a:bodyPr>
          <a:lstStyle/>
          <a:p>
            <a:r>
              <a:rPr lang="en-US" sz="1000"/>
              <a:t>USS </a:t>
            </a:r>
            <a:r>
              <a:rPr lang="en-US" sz="1000" i="1"/>
              <a:t>Bear in the ice (possibly 1898) </a:t>
            </a:r>
            <a:endParaRPr lang="en-US" sz="1000"/>
          </a:p>
        </p:txBody>
      </p:sp>
      <p:sp>
        <p:nvSpPr>
          <p:cNvPr id="11" name="TextBox 10"/>
          <p:cNvSpPr txBox="1"/>
          <p:nvPr/>
        </p:nvSpPr>
        <p:spPr>
          <a:xfrm>
            <a:off x="4437063" y="1890713"/>
            <a:ext cx="1449387" cy="338137"/>
          </a:xfrm>
          <a:prstGeom prst="rect">
            <a:avLst/>
          </a:prstGeom>
          <a:noFill/>
        </p:spPr>
        <p:txBody>
          <a:bodyPr>
            <a:spAutoFit/>
          </a:bodyPr>
          <a:lstStyle/>
          <a:p>
            <a:pPr fontAlgn="auto">
              <a:spcBef>
                <a:spcPts val="0"/>
              </a:spcBef>
              <a:spcAft>
                <a:spcPts val="0"/>
              </a:spcAft>
              <a:defRPr/>
            </a:pPr>
            <a:r>
              <a:rPr lang="en-US" sz="1600" i="1" dirty="0">
                <a:solidFill>
                  <a:schemeClr val="bg2">
                    <a:lumMod val="50000"/>
                  </a:schemeClr>
                </a:solidFill>
                <a:latin typeface="+mn-lt"/>
                <a:cs typeface="+mn-cs"/>
              </a:rPr>
              <a:t>Example</a:t>
            </a:r>
          </a:p>
        </p:txBody>
      </p:sp>
      <p:sp>
        <p:nvSpPr>
          <p:cNvPr id="8" name="Slide Number Placeholder 7"/>
          <p:cNvSpPr>
            <a:spLocks noGrp="1"/>
          </p:cNvSpPr>
          <p:nvPr>
            <p:ph type="sldNum" sz="quarter" idx="12"/>
          </p:nvPr>
        </p:nvSpPr>
        <p:spPr/>
        <p:txBody>
          <a:bodyPr/>
          <a:lstStyle/>
          <a:p>
            <a:pPr>
              <a:defRPr/>
            </a:pPr>
            <a:fld id="{E770A60E-71BD-4A82-B69F-66B8A79684FE}" type="slidenum">
              <a:rPr lang="en-US"/>
              <a:pPr>
                <a:defRPr/>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endParaRPr lang="en-US" dirty="0"/>
          </a:p>
        </p:txBody>
      </p:sp>
      <p:sp>
        <p:nvSpPr>
          <p:cNvPr id="35842" name="Content Placeholder 2"/>
          <p:cNvSpPr>
            <a:spLocks noGrp="1"/>
          </p:cNvSpPr>
          <p:nvPr>
            <p:ph idx="1"/>
          </p:nvPr>
        </p:nvSpPr>
        <p:spPr>
          <a:xfrm>
            <a:off x="457200" y="1828800"/>
            <a:ext cx="8229600" cy="4525963"/>
          </a:xfrm>
        </p:spPr>
        <p:txBody>
          <a:bodyPr/>
          <a:lstStyle/>
          <a:p>
            <a:r>
              <a:rPr lang="en-US" smtClean="0"/>
              <a:t>This project provides access to heritage data through collaboration between: </a:t>
            </a:r>
          </a:p>
          <a:p>
            <a:pPr lvl="1"/>
            <a:r>
              <a:rPr lang="en-US" smtClean="0"/>
              <a:t>NOAA  </a:t>
            </a:r>
          </a:p>
          <a:p>
            <a:pPr lvl="1"/>
            <a:r>
              <a:rPr lang="en-US" smtClean="0"/>
              <a:t>U.S. National Archive and Records Administration (NARA)</a:t>
            </a:r>
          </a:p>
          <a:p>
            <a:pPr lvl="1"/>
            <a:r>
              <a:rPr lang="en-US" smtClean="0"/>
              <a:t>and thousands of citizen volunteers participating in the Old Weather project</a:t>
            </a:r>
            <a:r>
              <a:rPr lang="en-US" sz="2400" smtClean="0"/>
              <a:t>. </a:t>
            </a:r>
          </a:p>
        </p:txBody>
      </p:sp>
      <p:sp>
        <p:nvSpPr>
          <p:cNvPr id="4" name="Slide Number Placeholder 3"/>
          <p:cNvSpPr>
            <a:spLocks noGrp="1"/>
          </p:cNvSpPr>
          <p:nvPr>
            <p:ph type="sldNum" sz="quarter" idx="12"/>
          </p:nvPr>
        </p:nvSpPr>
        <p:spPr/>
        <p:txBody>
          <a:bodyPr/>
          <a:lstStyle/>
          <a:p>
            <a:pPr>
              <a:defRPr/>
            </a:pPr>
            <a:fld id="{CA4D69EE-10FE-4561-92BB-9254AE55DBA9}" type="slidenum">
              <a:rPr lang="en-US"/>
              <a:pPr>
                <a:defRPr/>
              </a:pPr>
              <a:t>11</a:t>
            </a:fld>
            <a:endParaRPr lang="en-US"/>
          </a:p>
        </p:txBody>
      </p:sp>
      <p:sp>
        <p:nvSpPr>
          <p:cNvPr id="5" name="Rectangle 4"/>
          <p:cNvSpPr/>
          <p:nvPr/>
        </p:nvSpPr>
        <p:spPr>
          <a:xfrm>
            <a:off x="0" y="0"/>
            <a:ext cx="9144000" cy="1516063"/>
          </a:xfrm>
          <a:prstGeom prst="rect">
            <a:avLst/>
          </a:prstGeom>
          <a:solidFill>
            <a:srgbClr val="DED9C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5"/>
          <p:cNvSpPr txBox="1"/>
          <p:nvPr/>
        </p:nvSpPr>
        <p:spPr>
          <a:xfrm>
            <a:off x="87313" y="741363"/>
            <a:ext cx="8972550" cy="676275"/>
          </a:xfrm>
          <a:prstGeom prst="rect">
            <a:avLst/>
          </a:prstGeom>
          <a:noFill/>
        </p:spPr>
        <p:txBody>
          <a:bodyPr wrap="none">
            <a:spAutoFit/>
          </a:bodyPr>
          <a:lstStyle/>
          <a:p>
            <a:pPr algn="ctr" fontAlgn="auto">
              <a:spcBef>
                <a:spcPts val="0"/>
              </a:spcBef>
              <a:spcAft>
                <a:spcPts val="0"/>
              </a:spcAft>
              <a:defRPr/>
            </a:pPr>
            <a:r>
              <a:rPr lang="en-US" sz="38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ARCTIC </a:t>
            </a:r>
            <a:r>
              <a:rPr lang="en-US" sz="3800" dirty="0">
                <a:solidFill>
                  <a:srgbClr val="BD3803"/>
                </a:solidFill>
                <a:effectLst>
                  <a:outerShdw blurRad="38100" dist="38100" dir="2700000" algn="tl">
                    <a:srgbClr val="000000">
                      <a:alpha val="43137"/>
                    </a:srgbClr>
                  </a:outerShdw>
                </a:effectLst>
                <a:latin typeface="Arial Black" pitchFamily="34" charset="0"/>
                <a:cs typeface="+mn-cs"/>
              </a:rPr>
              <a:t>RE</a:t>
            </a:r>
            <a:r>
              <a:rPr lang="en-US" sz="38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DISCOVERY PROJECT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endParaRPr lang="en-US"/>
          </a:p>
        </p:txBody>
      </p:sp>
      <p:sp>
        <p:nvSpPr>
          <p:cNvPr id="3" name="Content Placeholder 2"/>
          <p:cNvSpPr>
            <a:spLocks noGrp="1"/>
          </p:cNvSpPr>
          <p:nvPr>
            <p:ph idx="1"/>
          </p:nvPr>
        </p:nvSpPr>
        <p:spPr>
          <a:xfrm>
            <a:off x="457200" y="2438400"/>
            <a:ext cx="8229600" cy="3687763"/>
          </a:xfrm>
        </p:spPr>
        <p:txBody>
          <a:bodyPr rtlCol="0">
            <a:normAutofit fontScale="85000" lnSpcReduction="10000"/>
          </a:bodyPr>
          <a:lstStyle/>
          <a:p>
            <a:pPr fontAlgn="auto">
              <a:spcAft>
                <a:spcPts val="0"/>
              </a:spcAft>
              <a:buFont typeface="Arial" pitchFamily="34" charset="0"/>
              <a:buChar char="•"/>
              <a:defRPr/>
            </a:pPr>
            <a:r>
              <a:rPr lang="en-US" dirty="0" smtClean="0"/>
              <a:t>At the National Archive, </a:t>
            </a:r>
            <a:r>
              <a:rPr lang="en-US" dirty="0"/>
              <a:t>archivists and preservationists </a:t>
            </a:r>
            <a:endParaRPr lang="en-US" dirty="0" smtClean="0"/>
          </a:p>
          <a:p>
            <a:pPr lvl="1" fontAlgn="auto">
              <a:spcAft>
                <a:spcPts val="0"/>
              </a:spcAft>
              <a:buFont typeface="Arial" pitchFamily="34" charset="0"/>
              <a:buChar char="–"/>
              <a:defRPr/>
            </a:pPr>
            <a:r>
              <a:rPr lang="en-US" dirty="0" smtClean="0"/>
              <a:t> Provide expert </a:t>
            </a:r>
            <a:r>
              <a:rPr lang="en-US" dirty="0"/>
              <a:t>guidance on the logbook holdings of the Archives, </a:t>
            </a:r>
            <a:endParaRPr lang="en-US" dirty="0" smtClean="0"/>
          </a:p>
          <a:p>
            <a:pPr lvl="1" fontAlgn="auto">
              <a:spcAft>
                <a:spcPts val="0"/>
              </a:spcAft>
              <a:buFont typeface="Arial" pitchFamily="34" charset="0"/>
              <a:buChar char="–"/>
              <a:defRPr/>
            </a:pPr>
            <a:r>
              <a:rPr lang="en-US" dirty="0" smtClean="0"/>
              <a:t>Train  </a:t>
            </a:r>
            <a:r>
              <a:rPr lang="en-US" dirty="0"/>
              <a:t>student interns in document preservation and digital imaging, </a:t>
            </a:r>
            <a:endParaRPr lang="en-US" dirty="0" smtClean="0"/>
          </a:p>
          <a:p>
            <a:pPr lvl="1" fontAlgn="auto">
              <a:spcAft>
                <a:spcPts val="0"/>
              </a:spcAft>
              <a:buFont typeface="Arial" pitchFamily="34" charset="0"/>
              <a:buChar char="–"/>
              <a:defRPr/>
            </a:pPr>
            <a:r>
              <a:rPr lang="en-US" dirty="0" smtClean="0"/>
              <a:t>Lead the </a:t>
            </a:r>
            <a:r>
              <a:rPr lang="en-US" dirty="0"/>
              <a:t>online publication of selected vessel logbooks </a:t>
            </a:r>
            <a:endParaRPr lang="en-US" dirty="0" smtClean="0"/>
          </a:p>
          <a:p>
            <a:pPr lvl="2" fontAlgn="auto">
              <a:spcAft>
                <a:spcPts val="0"/>
              </a:spcAft>
              <a:buFont typeface="Arial" pitchFamily="34" charset="0"/>
              <a:buChar char="•"/>
              <a:defRPr/>
            </a:pPr>
            <a:r>
              <a:rPr lang="en-US" dirty="0" smtClean="0"/>
              <a:t>An </a:t>
            </a:r>
            <a:r>
              <a:rPr lang="en-US" dirty="0"/>
              <a:t>important resource for understanding the history of Alaska and the Arctic that will be accessible to </a:t>
            </a:r>
            <a:r>
              <a:rPr lang="en-US" dirty="0" smtClean="0"/>
              <a:t>all</a:t>
            </a:r>
          </a:p>
          <a:p>
            <a:pPr lvl="2" fontAlgn="auto">
              <a:spcAft>
                <a:spcPts val="0"/>
              </a:spcAft>
              <a:buFont typeface="Arial" pitchFamily="34" charset="0"/>
              <a:buChar char="•"/>
              <a:defRPr/>
            </a:pPr>
            <a:r>
              <a:rPr lang="en-US" dirty="0"/>
              <a:t>Original documents will be viewable on the National Archives </a:t>
            </a:r>
            <a:r>
              <a:rPr lang="en-US" dirty="0" smtClean="0"/>
              <a:t>website </a:t>
            </a:r>
            <a:endParaRPr lang="en-US" dirty="0"/>
          </a:p>
        </p:txBody>
      </p:sp>
      <p:sp>
        <p:nvSpPr>
          <p:cNvPr id="4" name="Slide Number Placeholder 3"/>
          <p:cNvSpPr>
            <a:spLocks noGrp="1"/>
          </p:cNvSpPr>
          <p:nvPr>
            <p:ph type="sldNum" sz="quarter" idx="12"/>
          </p:nvPr>
        </p:nvSpPr>
        <p:spPr/>
        <p:txBody>
          <a:bodyPr/>
          <a:lstStyle/>
          <a:p>
            <a:pPr>
              <a:defRPr/>
            </a:pPr>
            <a:fld id="{EF80D8F1-3D28-4DAD-A666-FF355B07F74D}" type="slidenum">
              <a:rPr lang="en-US"/>
              <a:pPr>
                <a:defRPr/>
              </a:pPr>
              <a:t>12</a:t>
            </a:fld>
            <a:endParaRPr lang="en-US"/>
          </a:p>
        </p:txBody>
      </p:sp>
      <p:sp>
        <p:nvSpPr>
          <p:cNvPr id="5" name="Title 1"/>
          <p:cNvSpPr txBox="1">
            <a:spLocks/>
          </p:cNvSpPr>
          <p:nvPr/>
        </p:nvSpPr>
        <p:spPr>
          <a:xfrm>
            <a:off x="457200" y="1619250"/>
            <a:ext cx="8229600" cy="679450"/>
          </a:xfrm>
          <a:prstGeom prst="rect">
            <a:avLst/>
          </a:prstGeom>
        </p:spPr>
        <p:txBody>
          <a:bodyPr anchor="ctr">
            <a:normAutofit/>
          </a:bodyPr>
          <a:lstStyle>
            <a:lvl1pPr algn="ctr" defTabSz="914400" rtl="0" eaLnBrk="1" latinLnBrk="0" hangingPunct="1">
              <a:spcBef>
                <a:spcPct val="0"/>
              </a:spcBef>
              <a:buNone/>
              <a:defRPr sz="4400" kern="1200">
                <a:solidFill>
                  <a:srgbClr val="4A442A"/>
                </a:solidFill>
                <a:effectLst>
                  <a:outerShdw blurRad="38100" dist="38100" dir="2700000" algn="tl">
                    <a:srgbClr val="000000">
                      <a:alpha val="43137"/>
                    </a:srgbClr>
                  </a:outerShdw>
                </a:effectLst>
                <a:latin typeface="+mj-lt"/>
                <a:ea typeface="+mj-ea"/>
                <a:cs typeface="+mj-cs"/>
              </a:defRPr>
            </a:lvl1pPr>
          </a:lstStyle>
          <a:p>
            <a:pPr fontAlgn="auto">
              <a:spcAft>
                <a:spcPts val="0"/>
              </a:spcAft>
              <a:defRPr/>
            </a:pPr>
            <a:r>
              <a:rPr lang="en-US" sz="3200" i="1" smtClean="0">
                <a:solidFill>
                  <a:schemeClr val="bg2">
                    <a:lumMod val="50000"/>
                  </a:schemeClr>
                </a:solidFill>
              </a:rPr>
              <a:t>Heritage resources identified</a:t>
            </a:r>
            <a:endParaRPr lang="en-US" sz="3200" i="1" dirty="0">
              <a:solidFill>
                <a:schemeClr val="bg2">
                  <a:lumMod val="50000"/>
                </a:schemeClr>
              </a:solidFill>
            </a:endParaRPr>
          </a:p>
        </p:txBody>
      </p:sp>
      <p:sp>
        <p:nvSpPr>
          <p:cNvPr id="6" name="Rectangle 5"/>
          <p:cNvSpPr/>
          <p:nvPr/>
        </p:nvSpPr>
        <p:spPr>
          <a:xfrm>
            <a:off x="0" y="0"/>
            <a:ext cx="9144000" cy="1516063"/>
          </a:xfrm>
          <a:prstGeom prst="rect">
            <a:avLst/>
          </a:prstGeom>
          <a:solidFill>
            <a:srgbClr val="DED9C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extBox 6"/>
          <p:cNvSpPr txBox="1"/>
          <p:nvPr/>
        </p:nvSpPr>
        <p:spPr>
          <a:xfrm>
            <a:off x="87313" y="741363"/>
            <a:ext cx="8972550" cy="676275"/>
          </a:xfrm>
          <a:prstGeom prst="rect">
            <a:avLst/>
          </a:prstGeom>
          <a:noFill/>
        </p:spPr>
        <p:txBody>
          <a:bodyPr wrap="none">
            <a:spAutoFit/>
          </a:bodyPr>
          <a:lstStyle/>
          <a:p>
            <a:pPr algn="ctr" fontAlgn="auto">
              <a:spcBef>
                <a:spcPts val="0"/>
              </a:spcBef>
              <a:spcAft>
                <a:spcPts val="0"/>
              </a:spcAft>
              <a:defRPr/>
            </a:pPr>
            <a:r>
              <a:rPr lang="en-US" sz="38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ARCTIC </a:t>
            </a:r>
            <a:r>
              <a:rPr lang="en-US" sz="3800" dirty="0">
                <a:solidFill>
                  <a:srgbClr val="BD3803"/>
                </a:solidFill>
                <a:effectLst>
                  <a:outerShdw blurRad="38100" dist="38100" dir="2700000" algn="tl">
                    <a:srgbClr val="000000">
                      <a:alpha val="43137"/>
                    </a:srgbClr>
                  </a:outerShdw>
                </a:effectLst>
                <a:latin typeface="Arial Black" pitchFamily="34" charset="0"/>
                <a:cs typeface="+mn-cs"/>
              </a:rPr>
              <a:t>RE</a:t>
            </a:r>
            <a:r>
              <a:rPr lang="en-US" sz="38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DISCOVERY PROJECT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9250"/>
            <a:ext cx="8229600" cy="679450"/>
          </a:xfrm>
        </p:spPr>
        <p:txBody>
          <a:bodyPr rtlCol="0">
            <a:normAutofit/>
          </a:bodyPr>
          <a:lstStyle/>
          <a:p>
            <a:pPr fontAlgn="auto">
              <a:spcAft>
                <a:spcPts val="0"/>
              </a:spcAft>
              <a:defRPr/>
            </a:pPr>
            <a:r>
              <a:rPr lang="en-US" sz="3200" i="1" dirty="0" smtClean="0">
                <a:solidFill>
                  <a:schemeClr val="bg2">
                    <a:lumMod val="50000"/>
                  </a:schemeClr>
                </a:solidFill>
                <a:effectLst>
                  <a:outerShdw blurRad="38100" dist="38100" dir="2700000" algn="tl">
                    <a:srgbClr val="000000">
                      <a:alpha val="43137"/>
                    </a:srgbClr>
                  </a:outerShdw>
                </a:effectLst>
              </a:rPr>
              <a:t>Heritage resources identified</a:t>
            </a:r>
            <a:endParaRPr lang="en-US" sz="3200" i="1" dirty="0">
              <a:solidFill>
                <a:schemeClr val="bg2">
                  <a:lumMod val="50000"/>
                </a:schemeClr>
              </a:solidFill>
              <a:effectLst>
                <a:outerShdw blurRad="38100" dist="38100" dir="2700000" algn="tl">
                  <a:srgbClr val="000000">
                    <a:alpha val="43137"/>
                  </a:srgbClr>
                </a:outerShdw>
              </a:effectLst>
            </a:endParaRPr>
          </a:p>
        </p:txBody>
      </p:sp>
      <p:pic>
        <p:nvPicPr>
          <p:cNvPr id="37890" name="Picture 2"/>
          <p:cNvPicPr>
            <a:picLocks noChangeAspect="1" noChangeArrowheads="1"/>
          </p:cNvPicPr>
          <p:nvPr/>
        </p:nvPicPr>
        <p:blipFill>
          <a:blip r:embed="rId3"/>
          <a:srcRect/>
          <a:stretch>
            <a:fillRect/>
          </a:stretch>
        </p:blipFill>
        <p:spPr bwMode="auto">
          <a:xfrm>
            <a:off x="609600" y="2362200"/>
            <a:ext cx="4576763" cy="4343400"/>
          </a:xfrm>
          <a:prstGeom prst="rect">
            <a:avLst/>
          </a:prstGeom>
          <a:noFill/>
          <a:ln w="9525">
            <a:noFill/>
            <a:miter lim="800000"/>
            <a:headEnd/>
            <a:tailEnd/>
          </a:ln>
        </p:spPr>
      </p:pic>
      <p:pic>
        <p:nvPicPr>
          <p:cNvPr id="37891" name="Picture 2"/>
          <p:cNvPicPr>
            <a:picLocks noChangeAspect="1" noChangeArrowheads="1"/>
          </p:cNvPicPr>
          <p:nvPr/>
        </p:nvPicPr>
        <p:blipFill>
          <a:blip r:embed="rId4"/>
          <a:srcRect/>
          <a:stretch>
            <a:fillRect/>
          </a:stretch>
        </p:blipFill>
        <p:spPr bwMode="auto">
          <a:xfrm>
            <a:off x="4010025" y="2547938"/>
            <a:ext cx="4600575" cy="42799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19D24AFA-69F9-4BEE-955A-4326271EBFB8}" type="slidenum">
              <a:rPr lang="en-US"/>
              <a:pPr>
                <a:defRPr/>
              </a:pPr>
              <a:t>13</a:t>
            </a:fld>
            <a:endParaRPr lang="en-US"/>
          </a:p>
        </p:txBody>
      </p:sp>
      <p:sp>
        <p:nvSpPr>
          <p:cNvPr id="8" name="Rectangle 7"/>
          <p:cNvSpPr/>
          <p:nvPr/>
        </p:nvSpPr>
        <p:spPr>
          <a:xfrm>
            <a:off x="0" y="0"/>
            <a:ext cx="9144000" cy="1516063"/>
          </a:xfrm>
          <a:prstGeom prst="rect">
            <a:avLst/>
          </a:prstGeom>
          <a:solidFill>
            <a:srgbClr val="DED9C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8"/>
          <p:cNvSpPr txBox="1"/>
          <p:nvPr/>
        </p:nvSpPr>
        <p:spPr>
          <a:xfrm>
            <a:off x="87313" y="741363"/>
            <a:ext cx="8972550" cy="676275"/>
          </a:xfrm>
          <a:prstGeom prst="rect">
            <a:avLst/>
          </a:prstGeom>
          <a:noFill/>
        </p:spPr>
        <p:txBody>
          <a:bodyPr wrap="none">
            <a:spAutoFit/>
          </a:bodyPr>
          <a:lstStyle/>
          <a:p>
            <a:pPr algn="ctr" fontAlgn="auto">
              <a:spcBef>
                <a:spcPts val="0"/>
              </a:spcBef>
              <a:spcAft>
                <a:spcPts val="0"/>
              </a:spcAft>
              <a:defRPr/>
            </a:pPr>
            <a:r>
              <a:rPr lang="en-US" sz="38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ARCTIC </a:t>
            </a:r>
            <a:r>
              <a:rPr lang="en-US" sz="3800" dirty="0">
                <a:solidFill>
                  <a:srgbClr val="BD3803"/>
                </a:solidFill>
                <a:effectLst>
                  <a:outerShdw blurRad="38100" dist="38100" dir="2700000" algn="tl">
                    <a:srgbClr val="000000">
                      <a:alpha val="43137"/>
                    </a:srgbClr>
                  </a:outerShdw>
                </a:effectLst>
                <a:latin typeface="Arial Black" pitchFamily="34" charset="0"/>
                <a:cs typeface="+mn-cs"/>
              </a:rPr>
              <a:t>RE</a:t>
            </a:r>
            <a:r>
              <a:rPr lang="en-US" sz="38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DISCOVERY PROJECT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9250"/>
            <a:ext cx="8229600" cy="679450"/>
          </a:xfrm>
        </p:spPr>
        <p:txBody>
          <a:bodyPr rtlCol="0">
            <a:normAutofit/>
          </a:bodyPr>
          <a:lstStyle/>
          <a:p>
            <a:pPr fontAlgn="auto">
              <a:spcAft>
                <a:spcPts val="0"/>
              </a:spcAft>
              <a:defRPr/>
            </a:pPr>
            <a:r>
              <a:rPr lang="en-US" sz="3200" i="1" dirty="0" smtClean="0">
                <a:solidFill>
                  <a:schemeClr val="bg2">
                    <a:lumMod val="50000"/>
                  </a:schemeClr>
                </a:solidFill>
                <a:effectLst>
                  <a:outerShdw blurRad="38100" dist="38100" dir="2700000" algn="tl">
                    <a:srgbClr val="000000">
                      <a:alpha val="43137"/>
                    </a:srgbClr>
                  </a:outerShdw>
                </a:effectLst>
              </a:rPr>
              <a:t>Digital imaging</a:t>
            </a:r>
            <a:endParaRPr lang="en-US" sz="3200" i="1" dirty="0">
              <a:solidFill>
                <a:schemeClr val="bg2">
                  <a:lumMod val="50000"/>
                </a:schemeClr>
              </a:solidFill>
              <a:effectLst>
                <a:outerShdw blurRad="38100" dist="38100" dir="2700000" algn="tl">
                  <a:srgbClr val="000000">
                    <a:alpha val="43137"/>
                  </a:srgbClr>
                </a:outerShdw>
              </a:effectLst>
            </a:endParaRPr>
          </a:p>
        </p:txBody>
      </p:sp>
      <p:sp>
        <p:nvSpPr>
          <p:cNvPr id="7" name="Slide Number Placeholder 6"/>
          <p:cNvSpPr>
            <a:spLocks noGrp="1"/>
          </p:cNvSpPr>
          <p:nvPr>
            <p:ph type="sldNum" sz="quarter" idx="12"/>
          </p:nvPr>
        </p:nvSpPr>
        <p:spPr/>
        <p:txBody>
          <a:bodyPr/>
          <a:lstStyle/>
          <a:p>
            <a:pPr>
              <a:defRPr/>
            </a:pPr>
            <a:fld id="{08458133-B5AE-402B-A8BC-58A66C7F0C8D}" type="slidenum">
              <a:rPr lang="en-US"/>
              <a:pPr>
                <a:defRPr/>
              </a:pPr>
              <a:t>14</a:t>
            </a:fld>
            <a:endParaRPr lang="en-US"/>
          </a:p>
        </p:txBody>
      </p:sp>
      <p:sp>
        <p:nvSpPr>
          <p:cNvPr id="8" name="Rectangle 7"/>
          <p:cNvSpPr/>
          <p:nvPr/>
        </p:nvSpPr>
        <p:spPr>
          <a:xfrm>
            <a:off x="0" y="0"/>
            <a:ext cx="9144000" cy="1516063"/>
          </a:xfrm>
          <a:prstGeom prst="rect">
            <a:avLst/>
          </a:prstGeom>
          <a:solidFill>
            <a:srgbClr val="DED9C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8"/>
          <p:cNvSpPr txBox="1"/>
          <p:nvPr/>
        </p:nvSpPr>
        <p:spPr>
          <a:xfrm>
            <a:off x="87313" y="741363"/>
            <a:ext cx="8972550" cy="676275"/>
          </a:xfrm>
          <a:prstGeom prst="rect">
            <a:avLst/>
          </a:prstGeom>
          <a:noFill/>
        </p:spPr>
        <p:txBody>
          <a:bodyPr wrap="none">
            <a:spAutoFit/>
          </a:bodyPr>
          <a:lstStyle/>
          <a:p>
            <a:pPr algn="ctr" fontAlgn="auto">
              <a:spcBef>
                <a:spcPts val="0"/>
              </a:spcBef>
              <a:spcAft>
                <a:spcPts val="0"/>
              </a:spcAft>
              <a:defRPr/>
            </a:pPr>
            <a:r>
              <a:rPr lang="en-US" sz="38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ARCTIC </a:t>
            </a:r>
            <a:r>
              <a:rPr lang="en-US" sz="3800" dirty="0">
                <a:solidFill>
                  <a:srgbClr val="BD3803"/>
                </a:solidFill>
                <a:effectLst>
                  <a:outerShdw blurRad="38100" dist="38100" dir="2700000" algn="tl">
                    <a:srgbClr val="000000">
                      <a:alpha val="43137"/>
                    </a:srgbClr>
                  </a:outerShdw>
                </a:effectLst>
                <a:latin typeface="Arial Black" pitchFamily="34" charset="0"/>
                <a:cs typeface="+mn-cs"/>
              </a:rPr>
              <a:t>RE</a:t>
            </a:r>
            <a:r>
              <a:rPr lang="en-US" sz="38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DISCOVERY PROJECT</a:t>
            </a:r>
          </a:p>
        </p:txBody>
      </p:sp>
      <p:pic>
        <p:nvPicPr>
          <p:cNvPr id="39941" name="Picture 7" descr="C:\Users\nns\Documents\Downloads\EH_nara\New folder 013.png"/>
          <p:cNvPicPr>
            <a:picLocks noChangeAspect="1" noChangeArrowheads="1"/>
          </p:cNvPicPr>
          <p:nvPr/>
        </p:nvPicPr>
        <p:blipFill>
          <a:blip r:embed="rId3"/>
          <a:srcRect/>
          <a:stretch>
            <a:fillRect/>
          </a:stretch>
        </p:blipFill>
        <p:spPr bwMode="auto">
          <a:xfrm>
            <a:off x="3654425" y="3810000"/>
            <a:ext cx="4648200" cy="2619375"/>
          </a:xfrm>
          <a:prstGeom prst="rect">
            <a:avLst/>
          </a:prstGeom>
          <a:noFill/>
          <a:ln w="9525">
            <a:noFill/>
            <a:miter lim="800000"/>
            <a:headEnd/>
            <a:tailEnd/>
          </a:ln>
        </p:spPr>
      </p:pic>
      <p:pic>
        <p:nvPicPr>
          <p:cNvPr id="39942" name="Picture 5" descr="C:\Users\nns\Documents\Downloads\EH_nara\New folder 179.png"/>
          <p:cNvPicPr>
            <a:picLocks noChangeAspect="1" noChangeArrowheads="1"/>
          </p:cNvPicPr>
          <p:nvPr/>
        </p:nvPicPr>
        <p:blipFill>
          <a:blip r:embed="rId4"/>
          <a:srcRect/>
          <a:stretch>
            <a:fillRect/>
          </a:stretch>
        </p:blipFill>
        <p:spPr bwMode="auto">
          <a:xfrm>
            <a:off x="493713" y="2438400"/>
            <a:ext cx="4192587"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9250"/>
            <a:ext cx="8229600" cy="679450"/>
          </a:xfrm>
        </p:spPr>
        <p:txBody>
          <a:bodyPr rtlCol="0">
            <a:normAutofit/>
          </a:bodyPr>
          <a:lstStyle/>
          <a:p>
            <a:pPr fontAlgn="auto">
              <a:spcAft>
                <a:spcPts val="0"/>
              </a:spcAft>
              <a:defRPr/>
            </a:pPr>
            <a:r>
              <a:rPr lang="en-US" sz="3200" i="1" dirty="0" smtClean="0">
                <a:solidFill>
                  <a:schemeClr val="bg2">
                    <a:lumMod val="50000"/>
                  </a:schemeClr>
                </a:solidFill>
                <a:effectLst>
                  <a:outerShdw blurRad="38100" dist="38100" dir="2700000" algn="tl">
                    <a:srgbClr val="000000">
                      <a:alpha val="43137"/>
                    </a:srgbClr>
                  </a:outerShdw>
                </a:effectLst>
              </a:rPr>
              <a:t>High Resolution Photographs</a:t>
            </a:r>
            <a:endParaRPr lang="en-US" sz="3200" i="1" dirty="0">
              <a:solidFill>
                <a:schemeClr val="bg2">
                  <a:lumMod val="50000"/>
                </a:schemeClr>
              </a:solidFill>
              <a:effectLst>
                <a:outerShdw blurRad="38100" dist="38100" dir="2700000" algn="tl">
                  <a:srgbClr val="000000">
                    <a:alpha val="43137"/>
                  </a:srgbClr>
                </a:outerShdw>
              </a:effectLst>
            </a:endParaRPr>
          </a:p>
        </p:txBody>
      </p:sp>
      <p:sp>
        <p:nvSpPr>
          <p:cNvPr id="7" name="Slide Number Placeholder 6"/>
          <p:cNvSpPr>
            <a:spLocks noGrp="1"/>
          </p:cNvSpPr>
          <p:nvPr>
            <p:ph type="sldNum" sz="quarter" idx="12"/>
          </p:nvPr>
        </p:nvSpPr>
        <p:spPr/>
        <p:txBody>
          <a:bodyPr/>
          <a:lstStyle/>
          <a:p>
            <a:pPr>
              <a:defRPr/>
            </a:pPr>
            <a:fld id="{058A3768-798F-4068-80CB-9BD9CFA01233}" type="slidenum">
              <a:rPr lang="en-US"/>
              <a:pPr>
                <a:defRPr/>
              </a:pPr>
              <a:t>15</a:t>
            </a:fld>
            <a:endParaRPr lang="en-US"/>
          </a:p>
        </p:txBody>
      </p:sp>
      <p:sp>
        <p:nvSpPr>
          <p:cNvPr id="8" name="Rectangle 7"/>
          <p:cNvSpPr/>
          <p:nvPr/>
        </p:nvSpPr>
        <p:spPr>
          <a:xfrm>
            <a:off x="0" y="0"/>
            <a:ext cx="9144000" cy="1516063"/>
          </a:xfrm>
          <a:prstGeom prst="rect">
            <a:avLst/>
          </a:prstGeom>
          <a:solidFill>
            <a:srgbClr val="DED9C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8"/>
          <p:cNvSpPr txBox="1"/>
          <p:nvPr/>
        </p:nvSpPr>
        <p:spPr>
          <a:xfrm>
            <a:off x="87313" y="741363"/>
            <a:ext cx="8972550" cy="676275"/>
          </a:xfrm>
          <a:prstGeom prst="rect">
            <a:avLst/>
          </a:prstGeom>
          <a:noFill/>
        </p:spPr>
        <p:txBody>
          <a:bodyPr wrap="none">
            <a:spAutoFit/>
          </a:bodyPr>
          <a:lstStyle/>
          <a:p>
            <a:pPr algn="ctr" fontAlgn="auto">
              <a:spcBef>
                <a:spcPts val="0"/>
              </a:spcBef>
              <a:spcAft>
                <a:spcPts val="0"/>
              </a:spcAft>
              <a:defRPr/>
            </a:pPr>
            <a:r>
              <a:rPr lang="en-US" sz="38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ARCTIC </a:t>
            </a:r>
            <a:r>
              <a:rPr lang="en-US" sz="3800" dirty="0">
                <a:solidFill>
                  <a:srgbClr val="BD3803"/>
                </a:solidFill>
                <a:effectLst>
                  <a:outerShdw blurRad="38100" dist="38100" dir="2700000" algn="tl">
                    <a:srgbClr val="000000">
                      <a:alpha val="43137"/>
                    </a:srgbClr>
                  </a:outerShdw>
                </a:effectLst>
                <a:latin typeface="Arial Black" pitchFamily="34" charset="0"/>
                <a:cs typeface="+mn-cs"/>
              </a:rPr>
              <a:t>RE</a:t>
            </a:r>
            <a:r>
              <a:rPr lang="en-US" sz="38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DISCOVERY PROJECT</a:t>
            </a:r>
          </a:p>
        </p:txBody>
      </p:sp>
      <p:pic>
        <p:nvPicPr>
          <p:cNvPr id="41989" name="Picture 9"/>
          <p:cNvPicPr>
            <a:picLocks noChangeAspect="1"/>
          </p:cNvPicPr>
          <p:nvPr/>
        </p:nvPicPr>
        <p:blipFill>
          <a:blip r:embed="rId3"/>
          <a:srcRect/>
          <a:stretch>
            <a:fillRect/>
          </a:stretch>
        </p:blipFill>
        <p:spPr bwMode="auto">
          <a:xfrm>
            <a:off x="225425" y="2401888"/>
            <a:ext cx="5824538" cy="4267200"/>
          </a:xfrm>
          <a:prstGeom prst="rect">
            <a:avLst/>
          </a:prstGeom>
          <a:noFill/>
          <a:ln w="9525">
            <a:noFill/>
            <a:miter lim="800000"/>
            <a:headEnd/>
            <a:tailEnd/>
          </a:ln>
        </p:spPr>
      </p:pic>
      <p:sp>
        <p:nvSpPr>
          <p:cNvPr id="41990" name="TextBox 2"/>
          <p:cNvSpPr txBox="1">
            <a:spLocks noChangeArrowheads="1"/>
          </p:cNvSpPr>
          <p:nvPr/>
        </p:nvSpPr>
        <p:spPr bwMode="auto">
          <a:xfrm>
            <a:off x="5753100" y="3505200"/>
            <a:ext cx="3390900" cy="830263"/>
          </a:xfrm>
          <a:prstGeom prst="rect">
            <a:avLst/>
          </a:prstGeom>
          <a:noFill/>
          <a:ln w="9525">
            <a:noFill/>
            <a:miter lim="800000"/>
            <a:headEnd/>
            <a:tailEnd/>
          </a:ln>
        </p:spPr>
        <p:txBody>
          <a:bodyPr>
            <a:spAutoFit/>
          </a:bodyPr>
          <a:lstStyle/>
          <a:p>
            <a:pPr algn="ctr"/>
            <a:r>
              <a:rPr lang="en-US" sz="2400" b="1">
                <a:latin typeface="Calibri" pitchFamily="34" charset="0"/>
              </a:rPr>
              <a:t>A U.S. Navy logbook (1884)</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249363"/>
          </a:xfrm>
        </p:spPr>
        <p:txBody>
          <a:bodyPr rtlCol="0">
            <a:normAutofit/>
          </a:bodyPr>
          <a:lstStyle/>
          <a:p>
            <a:pPr fontAlgn="auto">
              <a:spcAft>
                <a:spcPts val="0"/>
              </a:spcAft>
              <a:defRPr/>
            </a:pPr>
            <a:r>
              <a:rPr lang="en-US" dirty="0" smtClean="0"/>
              <a:t>Old Weather Project</a:t>
            </a:r>
            <a:br>
              <a:rPr lang="en-US" dirty="0" smtClean="0"/>
            </a:br>
            <a:r>
              <a:rPr lang="en-US" sz="2200" i="1" dirty="0" smtClean="0">
                <a:solidFill>
                  <a:schemeClr val="bg2">
                    <a:lumMod val="50000"/>
                  </a:schemeClr>
                </a:solidFill>
                <a:latin typeface="+mn-lt"/>
              </a:rPr>
              <a:t>Transcribing the data from high-resolution images of the hand-written logs</a:t>
            </a:r>
            <a:endParaRPr lang="en-US" sz="2200" i="1" dirty="0">
              <a:solidFill>
                <a:schemeClr val="bg2">
                  <a:lumMod val="50000"/>
                </a:schemeClr>
              </a:solidFill>
              <a:latin typeface="+mn-lt"/>
            </a:endParaRPr>
          </a:p>
        </p:txBody>
      </p:sp>
      <p:sp>
        <p:nvSpPr>
          <p:cNvPr id="3" name="Content Placeholder 2"/>
          <p:cNvSpPr>
            <a:spLocks noGrp="1"/>
          </p:cNvSpPr>
          <p:nvPr>
            <p:ph idx="1"/>
          </p:nvPr>
        </p:nvSpPr>
        <p:spPr>
          <a:xfrm>
            <a:off x="457200" y="1722438"/>
            <a:ext cx="8153400" cy="4525962"/>
          </a:xfrm>
        </p:spPr>
        <p:txBody>
          <a:bodyPr>
            <a:normAutofit/>
          </a:bodyPr>
          <a:lstStyle/>
          <a:p>
            <a:pPr>
              <a:lnSpc>
                <a:spcPct val="80000"/>
              </a:lnSpc>
            </a:pPr>
            <a:r>
              <a:rPr lang="en-US" sz="3000" smtClean="0"/>
              <a:t>Old Weather</a:t>
            </a:r>
          </a:p>
          <a:p>
            <a:pPr lvl="1">
              <a:lnSpc>
                <a:spcPct val="80000"/>
              </a:lnSpc>
            </a:pPr>
            <a:r>
              <a:rPr lang="en-US" smtClean="0"/>
              <a:t>Produced, maintained and developed by the Citizen Science Alliance, which works with academic and other partners world-wide </a:t>
            </a:r>
          </a:p>
          <a:p>
            <a:pPr lvl="1">
              <a:lnSpc>
                <a:spcPct val="80000"/>
              </a:lnSpc>
            </a:pPr>
            <a:r>
              <a:rPr lang="en-US" smtClean="0"/>
              <a:t>Large community of scientists and citizen volunteers working to recover environmental data from ships logs</a:t>
            </a:r>
          </a:p>
          <a:p>
            <a:pPr lvl="1">
              <a:lnSpc>
                <a:spcPct val="80000"/>
              </a:lnSpc>
            </a:pPr>
            <a:r>
              <a:rPr lang="en-US" smtClean="0"/>
              <a:t>Since 2010, 16,400 citizen volunteers have transcribed 1.6 million weather observations from British Royal Navy logbooks – work that would have taken one person many years to complete</a:t>
            </a:r>
          </a:p>
        </p:txBody>
      </p:sp>
      <p:sp>
        <p:nvSpPr>
          <p:cNvPr id="4" name="Slide Number Placeholder 3"/>
          <p:cNvSpPr>
            <a:spLocks noGrp="1"/>
          </p:cNvSpPr>
          <p:nvPr>
            <p:ph type="sldNum" sz="quarter" idx="12"/>
          </p:nvPr>
        </p:nvSpPr>
        <p:spPr/>
        <p:txBody>
          <a:bodyPr/>
          <a:lstStyle/>
          <a:p>
            <a:pPr>
              <a:defRPr/>
            </a:pPr>
            <a:fld id="{5B7DCFBA-BE59-4237-A3EA-96B13524860A}" type="slidenum">
              <a:rPr lang="en-US"/>
              <a:pPr>
                <a:defRPr/>
              </a:pPr>
              <a:t>16</a:t>
            </a:fld>
            <a:endParaRPr lang="en-US"/>
          </a:p>
        </p:txBody>
      </p:sp>
      <p:sp>
        <p:nvSpPr>
          <p:cNvPr id="44038" name="Text Box 6"/>
          <p:cNvSpPr txBox="1">
            <a:spLocks noChangeArrowheads="1"/>
          </p:cNvSpPr>
          <p:nvPr/>
        </p:nvSpPr>
        <p:spPr bwMode="auto">
          <a:xfrm rot="-1105797">
            <a:off x="-228600" y="381000"/>
            <a:ext cx="3048000" cy="396875"/>
          </a:xfrm>
          <a:prstGeom prst="rect">
            <a:avLst/>
          </a:prstGeom>
          <a:noFill/>
          <a:ln w="9525">
            <a:noFill/>
            <a:miter lim="800000"/>
            <a:headEnd/>
            <a:tailEnd/>
          </a:ln>
          <a:effectLst/>
        </p:spPr>
        <p:txBody>
          <a:bodyPr>
            <a:spAutoFit/>
          </a:bodyPr>
          <a:lstStyle/>
          <a:p>
            <a:pPr algn="ctr">
              <a:spcBef>
                <a:spcPct val="50000"/>
              </a:spcBef>
            </a:pPr>
            <a:r>
              <a:rPr lang="en-US" sz="2000" b="1" dirty="0">
                <a:solidFill>
                  <a:srgbClr val="D24C33"/>
                </a:solidFill>
              </a:rPr>
              <a:t>CROWDSOURCING</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00C4F5FF-11F1-4A2C-B9F8-42F16CDBE142}" type="slidenum">
              <a:rPr lang="en-US" sz="1200">
                <a:solidFill>
                  <a:schemeClr val="tx1">
                    <a:tint val="75000"/>
                  </a:schemeClr>
                </a:solidFill>
                <a:latin typeface="+mn-lt"/>
                <a:cs typeface="+mn-cs"/>
              </a:rPr>
              <a:pPr algn="r" fontAlgn="auto">
                <a:spcBef>
                  <a:spcPts val="0"/>
                </a:spcBef>
                <a:spcAft>
                  <a:spcPts val="0"/>
                </a:spcAft>
                <a:defRPr/>
              </a:pPr>
              <a:t>17</a:t>
            </a:fld>
            <a:endParaRPr lang="en-US" sz="1200">
              <a:solidFill>
                <a:schemeClr val="tx1">
                  <a:tint val="75000"/>
                </a:schemeClr>
              </a:solidFill>
              <a:latin typeface="+mn-lt"/>
              <a:cs typeface="+mn-cs"/>
            </a:endParaRPr>
          </a:p>
        </p:txBody>
      </p:sp>
      <p:sp>
        <p:nvSpPr>
          <p:cNvPr id="3" name="TextBox 2"/>
          <p:cNvSpPr txBox="1"/>
          <p:nvPr/>
        </p:nvSpPr>
        <p:spPr>
          <a:xfrm>
            <a:off x="1752600" y="514350"/>
            <a:ext cx="5640388" cy="676275"/>
          </a:xfrm>
          <a:prstGeom prst="rect">
            <a:avLst/>
          </a:prstGeom>
          <a:noFill/>
        </p:spPr>
        <p:txBody>
          <a:bodyPr wrap="none">
            <a:spAutoFit/>
          </a:bodyPr>
          <a:lstStyle/>
          <a:p>
            <a:pPr algn="ctr" fontAlgn="auto">
              <a:spcBef>
                <a:spcPts val="0"/>
              </a:spcBef>
              <a:spcAft>
                <a:spcPts val="0"/>
              </a:spcAft>
              <a:defRPr/>
            </a:pPr>
            <a:r>
              <a:rPr lang="en-US" sz="38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Old Weather – Arctic</a:t>
            </a:r>
          </a:p>
        </p:txBody>
      </p:sp>
      <p:sp>
        <p:nvSpPr>
          <p:cNvPr id="81924" name="TextBox 3"/>
          <p:cNvSpPr txBox="1">
            <a:spLocks noChangeArrowheads="1"/>
          </p:cNvSpPr>
          <p:nvPr/>
        </p:nvSpPr>
        <p:spPr bwMode="auto">
          <a:xfrm>
            <a:off x="685800" y="1295400"/>
            <a:ext cx="8001000" cy="2563813"/>
          </a:xfrm>
          <a:prstGeom prst="rect">
            <a:avLst/>
          </a:prstGeom>
          <a:noFill/>
          <a:ln w="9525">
            <a:noFill/>
            <a:miter lim="800000"/>
            <a:headEnd/>
            <a:tailEnd/>
          </a:ln>
        </p:spPr>
        <p:txBody>
          <a:bodyPr>
            <a:spAutoFit/>
          </a:bodyPr>
          <a:lstStyle/>
          <a:p>
            <a:r>
              <a:rPr lang="en-US" dirty="0"/>
              <a:t>Follow-on from the original Old Weather using US vessel logbooks (19</a:t>
            </a:r>
            <a:r>
              <a:rPr lang="en-US" baseline="30000" dirty="0"/>
              <a:t>th</a:t>
            </a:r>
            <a:r>
              <a:rPr lang="en-US" dirty="0"/>
              <a:t> to mid-20</a:t>
            </a:r>
            <a:r>
              <a:rPr lang="en-US" baseline="30000" dirty="0"/>
              <a:t>th</a:t>
            </a:r>
            <a:r>
              <a:rPr lang="en-US" dirty="0"/>
              <a:t> century)</a:t>
            </a:r>
          </a:p>
          <a:p>
            <a:endParaRPr lang="en-US" dirty="0"/>
          </a:p>
          <a:p>
            <a:r>
              <a:rPr lang="en-US" dirty="0"/>
              <a:t>Launched on 24 October 2012 with a joint press event hosted by the US National Archives in Washington, D.C.</a:t>
            </a:r>
          </a:p>
          <a:p>
            <a:endParaRPr lang="en-US" dirty="0"/>
          </a:p>
          <a:p>
            <a:r>
              <a:rPr lang="en-US" dirty="0"/>
              <a:t>Starting with ~100,000 log book pages</a:t>
            </a:r>
          </a:p>
          <a:p>
            <a:endParaRPr lang="en-US" dirty="0"/>
          </a:p>
          <a:p>
            <a:pPr marL="285750" indent="-285750"/>
            <a:r>
              <a:rPr lang="en-US" dirty="0"/>
              <a:t>Including an estimated one million new-to-science observations </a:t>
            </a:r>
          </a:p>
        </p:txBody>
      </p:sp>
      <p:pic>
        <p:nvPicPr>
          <p:cNvPr id="81925" name="Picture 2"/>
          <p:cNvPicPr>
            <a:picLocks noChangeAspect="1" noChangeArrowheads="1"/>
          </p:cNvPicPr>
          <p:nvPr/>
        </p:nvPicPr>
        <p:blipFill>
          <a:blip r:embed="rId2"/>
          <a:srcRect l="12000" t="9375" r="12000" b="4688"/>
          <a:stretch>
            <a:fillRect/>
          </a:stretch>
        </p:blipFill>
        <p:spPr bwMode="auto">
          <a:xfrm>
            <a:off x="1136650" y="4203700"/>
            <a:ext cx="3667125" cy="2654300"/>
          </a:xfrm>
          <a:prstGeom prst="rect">
            <a:avLst/>
          </a:prstGeom>
          <a:noFill/>
          <a:ln w="9525">
            <a:noFill/>
            <a:miter lim="800000"/>
            <a:headEnd/>
            <a:tailEnd/>
          </a:ln>
        </p:spPr>
      </p:pic>
      <p:sp>
        <p:nvSpPr>
          <p:cNvPr id="81926" name="TextBox 5"/>
          <p:cNvSpPr txBox="1">
            <a:spLocks noChangeArrowheads="1"/>
          </p:cNvSpPr>
          <p:nvPr/>
        </p:nvSpPr>
        <p:spPr bwMode="auto">
          <a:xfrm>
            <a:off x="4953000" y="4343400"/>
            <a:ext cx="3862388" cy="1858963"/>
          </a:xfrm>
          <a:prstGeom prst="rect">
            <a:avLst/>
          </a:prstGeom>
          <a:noFill/>
          <a:ln w="9525">
            <a:noFill/>
            <a:miter lim="800000"/>
            <a:headEnd/>
            <a:tailEnd/>
          </a:ln>
        </p:spPr>
        <p:txBody>
          <a:bodyPr>
            <a:spAutoFit/>
          </a:bodyPr>
          <a:lstStyle/>
          <a:p>
            <a:pPr algn="ctr"/>
            <a:r>
              <a:rPr lang="en-US" sz="1600"/>
              <a:t>User interface to accommodate multiple and more detailed US logbook formats</a:t>
            </a:r>
          </a:p>
          <a:p>
            <a:pPr algn="ctr"/>
            <a:endParaRPr lang="en-US" sz="1400"/>
          </a:p>
          <a:p>
            <a:pPr algn="ctr"/>
            <a:endParaRPr lang="en-US" sz="1400"/>
          </a:p>
          <a:p>
            <a:pPr algn="ctr"/>
            <a:endParaRPr lang="en-US" sz="1400"/>
          </a:p>
          <a:p>
            <a:pPr algn="ctr"/>
            <a:r>
              <a:rPr lang="en-US" sz="2800">
                <a:hlinkClick r:id="rId3"/>
              </a:rPr>
              <a:t>www.oldweather.org</a:t>
            </a:r>
            <a:endParaRPr lang="en-US" sz="2800"/>
          </a:p>
          <a:p>
            <a:pPr algn="ctr"/>
            <a:endParaRPr lang="en-US" sz="1400"/>
          </a:p>
        </p:txBody>
      </p:sp>
      <p:sp>
        <p:nvSpPr>
          <p:cNvPr id="7" name="TextBox 6"/>
          <p:cNvSpPr txBox="1"/>
          <p:nvPr/>
        </p:nvSpPr>
        <p:spPr>
          <a:xfrm rot="19944127">
            <a:off x="233041" y="325070"/>
            <a:ext cx="1625766" cy="769441"/>
          </a:xfrm>
          <a:prstGeom prst="rect">
            <a:avLst/>
          </a:prstGeom>
          <a:noFill/>
        </p:spPr>
        <p:txBody>
          <a:bodyPr wrap="none">
            <a:spAutoFit/>
          </a:bodyPr>
          <a:lstStyle/>
          <a:p>
            <a:pPr fontAlgn="auto">
              <a:spcBef>
                <a:spcPts val="0"/>
              </a:spcBef>
              <a:spcAft>
                <a:spcPts val="0"/>
              </a:spcAft>
              <a:defRPr/>
            </a:pPr>
            <a:r>
              <a:rPr lang="en-US" sz="4400" dirty="0">
                <a:ln w="9525">
                  <a:solidFill>
                    <a:srgbClr val="FF0000"/>
                  </a:solidFill>
                  <a:miter lim="800000"/>
                </a:ln>
                <a:noFill/>
                <a:latin typeface="Arial Black" pitchFamily="34" charset="0"/>
                <a:cs typeface="+mn-cs"/>
              </a:rPr>
              <a:t>NEW</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r>
              <a:rPr lang="en-US" smtClean="0"/>
              <a:t>Old Weather-Arctic </a:t>
            </a:r>
          </a:p>
        </p:txBody>
      </p:sp>
      <p:sp>
        <p:nvSpPr>
          <p:cNvPr id="3" name="Slide Number Placeholder 2"/>
          <p:cNvSpPr>
            <a:spLocks noGrp="1"/>
          </p:cNvSpPr>
          <p:nvPr>
            <p:ph type="sldNum" sz="quarter" idx="12"/>
          </p:nvPr>
        </p:nvSpPr>
        <p:spPr/>
        <p:txBody>
          <a:bodyPr/>
          <a:lstStyle/>
          <a:p>
            <a:pPr>
              <a:defRPr/>
            </a:pPr>
            <a:fld id="{3CC9E344-CA5A-42EF-96FB-D2F07D6CC492}" type="slidenum">
              <a:rPr lang="en-US"/>
              <a:pPr>
                <a:defRPr/>
              </a:pPr>
              <a:t>18</a:t>
            </a:fld>
            <a:endParaRPr lang="en-US"/>
          </a:p>
        </p:txBody>
      </p:sp>
      <p:pic>
        <p:nvPicPr>
          <p:cNvPr id="46083" name="Picture 2"/>
          <p:cNvPicPr>
            <a:picLocks noChangeAspect="1" noChangeArrowheads="1"/>
          </p:cNvPicPr>
          <p:nvPr/>
        </p:nvPicPr>
        <p:blipFill>
          <a:blip r:embed="rId2"/>
          <a:srcRect b="9451"/>
          <a:stretch>
            <a:fillRect/>
          </a:stretch>
        </p:blipFill>
        <p:spPr bwMode="auto">
          <a:xfrm>
            <a:off x="1447800" y="2370138"/>
            <a:ext cx="6142038" cy="4514850"/>
          </a:xfrm>
          <a:prstGeom prst="rect">
            <a:avLst/>
          </a:prstGeom>
          <a:noFill/>
          <a:ln w="9525">
            <a:noFill/>
            <a:miter lim="800000"/>
            <a:headEnd/>
            <a:tailEnd/>
          </a:ln>
        </p:spPr>
      </p:pic>
      <p:sp>
        <p:nvSpPr>
          <p:cNvPr id="46084" name="TextBox 4"/>
          <p:cNvSpPr txBox="1">
            <a:spLocks noChangeArrowheads="1"/>
          </p:cNvSpPr>
          <p:nvPr/>
        </p:nvSpPr>
        <p:spPr bwMode="auto">
          <a:xfrm>
            <a:off x="2247900" y="1295400"/>
            <a:ext cx="4702175" cy="738188"/>
          </a:xfrm>
          <a:prstGeom prst="rect">
            <a:avLst/>
          </a:prstGeom>
          <a:noFill/>
          <a:ln w="9525">
            <a:noFill/>
            <a:miter lim="800000"/>
            <a:headEnd/>
            <a:tailEnd/>
          </a:ln>
        </p:spPr>
        <p:txBody>
          <a:bodyPr>
            <a:spAutoFit/>
          </a:bodyPr>
          <a:lstStyle/>
          <a:p>
            <a:pPr algn="ctr"/>
            <a:r>
              <a:rPr lang="en-US" sz="2800">
                <a:hlinkClick r:id="rId3"/>
              </a:rPr>
              <a:t>www.oldweather.org</a:t>
            </a:r>
            <a:endParaRPr lang="en-US" sz="2800"/>
          </a:p>
          <a:p>
            <a:pPr algn="ctr"/>
            <a:endParaRPr lang="en-US" sz="1400"/>
          </a:p>
        </p:txBody>
      </p:sp>
      <p:sp>
        <p:nvSpPr>
          <p:cNvPr id="6" name="TextBox 5"/>
          <p:cNvSpPr txBox="1"/>
          <p:nvPr/>
        </p:nvSpPr>
        <p:spPr>
          <a:xfrm>
            <a:off x="6019800" y="2033588"/>
            <a:ext cx="2811463" cy="923925"/>
          </a:xfrm>
          <a:prstGeom prst="rect">
            <a:avLst/>
          </a:prstGeom>
          <a:solidFill>
            <a:schemeClr val="bg2">
              <a:lumMod val="20000"/>
              <a:lumOff val="80000"/>
            </a:schemeClr>
          </a:solidFill>
          <a:ln w="38100">
            <a:solidFill>
              <a:schemeClr val="bg2">
                <a:lumMod val="75000"/>
              </a:schemeClr>
            </a:solidFill>
          </a:ln>
        </p:spPr>
        <p:txBody>
          <a:bodyPr>
            <a:spAutoFit/>
          </a:bodyPr>
          <a:lstStyle/>
          <a:p>
            <a:pPr algn="ctr" fontAlgn="auto">
              <a:spcBef>
                <a:spcPts val="0"/>
              </a:spcBef>
              <a:spcAft>
                <a:spcPts val="0"/>
              </a:spcAft>
              <a:defRPr/>
            </a:pPr>
            <a:r>
              <a:rPr lang="en-US" dirty="0">
                <a:solidFill>
                  <a:srgbClr val="8E6338"/>
                </a:solidFill>
                <a:latin typeface="Arial" pitchFamily="34" charset="0"/>
                <a:cs typeface="Arial" pitchFamily="34" charset="0"/>
              </a:rPr>
              <a:t>sign in, take a tutorial, become a volunteer, and start transcribing</a:t>
            </a:r>
          </a:p>
        </p:txBody>
      </p:sp>
      <p:cxnSp>
        <p:nvCxnSpPr>
          <p:cNvPr id="7" name="Straight Arrow Connector 6"/>
          <p:cNvCxnSpPr>
            <a:stCxn id="6" idx="2"/>
          </p:cNvCxnSpPr>
          <p:nvPr/>
        </p:nvCxnSpPr>
        <p:spPr>
          <a:xfrm flipH="1">
            <a:off x="7086600" y="2957513"/>
            <a:ext cx="339725" cy="319087"/>
          </a:xfrm>
          <a:prstGeom prst="straightConnector1">
            <a:avLst/>
          </a:prstGeom>
          <a:ln w="3810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C2331A9-5CE9-425B-8B47-728415E3B31A}" type="slidenum">
              <a:rPr lang="en-US"/>
              <a:pPr>
                <a:defRPr/>
              </a:pPr>
              <a:t>19</a:t>
            </a:fld>
            <a:endParaRPr lang="en-US"/>
          </a:p>
        </p:txBody>
      </p:sp>
      <p:pic>
        <p:nvPicPr>
          <p:cNvPr id="47106" name="Picture 2" descr="\\Pesto\Disk2\OD\nns\arctic_ice_sounds\Movie\nprb-photos\OW_Bear_transcribe.jpg"/>
          <p:cNvPicPr>
            <a:picLocks noChangeAspect="1" noChangeArrowheads="1"/>
          </p:cNvPicPr>
          <p:nvPr/>
        </p:nvPicPr>
        <p:blipFill>
          <a:blip r:embed="rId3"/>
          <a:srcRect/>
          <a:stretch>
            <a:fillRect/>
          </a:stretch>
        </p:blipFill>
        <p:spPr bwMode="auto">
          <a:xfrm>
            <a:off x="155575" y="1093788"/>
            <a:ext cx="7518400" cy="5629275"/>
          </a:xfrm>
          <a:prstGeom prst="rect">
            <a:avLst/>
          </a:prstGeom>
          <a:noFill/>
          <a:ln w="9525">
            <a:noFill/>
            <a:miter lim="800000"/>
            <a:headEnd/>
            <a:tailEnd/>
          </a:ln>
        </p:spPr>
      </p:pic>
      <p:sp>
        <p:nvSpPr>
          <p:cNvPr id="4" name="TextBox 3"/>
          <p:cNvSpPr txBox="1"/>
          <p:nvPr/>
        </p:nvSpPr>
        <p:spPr>
          <a:xfrm>
            <a:off x="3733800" y="268288"/>
            <a:ext cx="5029200" cy="646112"/>
          </a:xfrm>
          <a:prstGeom prst="rect">
            <a:avLst/>
          </a:prstGeom>
          <a:solidFill>
            <a:schemeClr val="bg2">
              <a:lumMod val="60000"/>
              <a:lumOff val="40000"/>
            </a:schemeClr>
          </a:solidFill>
          <a:ln w="28575">
            <a:solidFill>
              <a:schemeClr val="bg2">
                <a:lumMod val="50000"/>
              </a:schemeClr>
            </a:solidFill>
          </a:ln>
        </p:spPr>
        <p:txBody>
          <a:bodyPr>
            <a:spAutoFit/>
          </a:bodyPr>
          <a:lstStyle/>
          <a:p>
            <a:pPr algn="ctr" fontAlgn="auto">
              <a:spcBef>
                <a:spcPts val="0"/>
              </a:spcBef>
              <a:spcAft>
                <a:spcPts val="0"/>
              </a:spcAft>
              <a:defRPr/>
            </a:pPr>
            <a:r>
              <a:rPr lang="en-US" dirty="0">
                <a:solidFill>
                  <a:schemeClr val="accent5">
                    <a:lumMod val="50000"/>
                  </a:schemeClr>
                </a:solidFill>
                <a:latin typeface="Arial" pitchFamily="34" charset="0"/>
                <a:cs typeface="Arial" pitchFamily="34" charset="0"/>
              </a:rPr>
              <a:t>Read the information from the ship log image on the Old Weather website …  </a:t>
            </a:r>
          </a:p>
        </p:txBody>
      </p:sp>
      <p:cxnSp>
        <p:nvCxnSpPr>
          <p:cNvPr id="6" name="Straight Arrow Connector 5"/>
          <p:cNvCxnSpPr>
            <a:stCxn id="4" idx="2"/>
          </p:cNvCxnSpPr>
          <p:nvPr/>
        </p:nvCxnSpPr>
        <p:spPr>
          <a:xfrm flipH="1">
            <a:off x="3505200" y="914400"/>
            <a:ext cx="2743200" cy="2590800"/>
          </a:xfrm>
          <a:prstGeom prst="straightConnector1">
            <a:avLst/>
          </a:prstGeom>
          <a:ln w="2857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967538" y="4876800"/>
            <a:ext cx="1795462" cy="923925"/>
          </a:xfrm>
          <a:prstGeom prst="rect">
            <a:avLst/>
          </a:prstGeom>
          <a:solidFill>
            <a:schemeClr val="bg2">
              <a:lumMod val="60000"/>
              <a:lumOff val="40000"/>
            </a:schemeClr>
          </a:solidFill>
          <a:ln w="28575">
            <a:solidFill>
              <a:schemeClr val="bg2">
                <a:lumMod val="50000"/>
              </a:schemeClr>
            </a:solidFill>
          </a:ln>
        </p:spPr>
        <p:txBody>
          <a:bodyPr>
            <a:spAutoFit/>
          </a:bodyPr>
          <a:lstStyle/>
          <a:p>
            <a:pPr fontAlgn="auto">
              <a:spcBef>
                <a:spcPts val="0"/>
              </a:spcBef>
              <a:spcAft>
                <a:spcPts val="0"/>
              </a:spcAft>
              <a:defRPr/>
            </a:pPr>
            <a:r>
              <a:rPr lang="en-US" dirty="0">
                <a:solidFill>
                  <a:schemeClr val="accent5">
                    <a:lumMod val="50000"/>
                  </a:schemeClr>
                </a:solidFill>
                <a:latin typeface="Arial" pitchFamily="34" charset="0"/>
                <a:cs typeface="Arial" pitchFamily="34" charset="0"/>
              </a:rPr>
              <a:t>… and enter the information  into a form</a:t>
            </a:r>
          </a:p>
        </p:txBody>
      </p:sp>
      <p:cxnSp>
        <p:nvCxnSpPr>
          <p:cNvPr id="8" name="Straight Arrow Connector 7"/>
          <p:cNvCxnSpPr>
            <a:stCxn id="7" idx="1"/>
          </p:cNvCxnSpPr>
          <p:nvPr/>
        </p:nvCxnSpPr>
        <p:spPr>
          <a:xfrm flipH="1">
            <a:off x="3914775" y="5338763"/>
            <a:ext cx="3052763" cy="452437"/>
          </a:xfrm>
          <a:prstGeom prst="straightConnector1">
            <a:avLst/>
          </a:prstGeom>
          <a:ln w="2857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Need for historical climate data</a:t>
            </a:r>
            <a:endParaRPr lang="en-US" dirty="0"/>
          </a:p>
        </p:txBody>
      </p:sp>
      <p:sp>
        <p:nvSpPr>
          <p:cNvPr id="19458" name="Content Placeholder 2"/>
          <p:cNvSpPr>
            <a:spLocks noGrp="1"/>
          </p:cNvSpPr>
          <p:nvPr>
            <p:ph idx="1"/>
          </p:nvPr>
        </p:nvSpPr>
        <p:spPr/>
        <p:txBody>
          <a:bodyPr/>
          <a:lstStyle/>
          <a:p>
            <a:r>
              <a:rPr lang="en-US" sz="2400" smtClean="0"/>
              <a:t>Modern climate science is built on recovered historical data</a:t>
            </a:r>
          </a:p>
          <a:p>
            <a:r>
              <a:rPr lang="en-US" sz="2400" smtClean="0"/>
              <a:t>Climate issues – such as the unexpectedly rapid loss of Arctic sea ice - need to be understood in a longer context of time</a:t>
            </a:r>
          </a:p>
          <a:p>
            <a:r>
              <a:rPr lang="en-US" sz="2400" smtClean="0"/>
              <a:t>Much of our historical climate data is from </a:t>
            </a:r>
            <a:r>
              <a:rPr lang="en-US" sz="2400" i="1" smtClean="0"/>
              <a:t>land</a:t>
            </a:r>
            <a:r>
              <a:rPr lang="en-US" sz="2400" smtClean="0"/>
              <a:t>-based weather observations going back to 1700’s</a:t>
            </a:r>
          </a:p>
          <a:p>
            <a:r>
              <a:rPr lang="en-US" sz="2400" smtClean="0"/>
              <a:t>Satellite data, covering the ocean and polar region, dates back to 1979</a:t>
            </a:r>
          </a:p>
          <a:p>
            <a:r>
              <a:rPr lang="en-US" sz="2400" smtClean="0"/>
              <a:t>Climate science would benefit greatly by the </a:t>
            </a:r>
            <a:br>
              <a:rPr lang="en-US" sz="2400" smtClean="0"/>
            </a:br>
            <a:r>
              <a:rPr lang="en-US" sz="2400" smtClean="0"/>
              <a:t>addition of historical observations of the </a:t>
            </a:r>
            <a:r>
              <a:rPr lang="en-US" sz="2400" i="1" smtClean="0"/>
              <a:t>ocean</a:t>
            </a:r>
            <a:r>
              <a:rPr lang="en-US" sz="2400" smtClean="0"/>
              <a:t>.</a:t>
            </a:r>
          </a:p>
          <a:p>
            <a:r>
              <a:rPr lang="en-US" sz="2400" smtClean="0"/>
              <a:t>Ship logs are the only sources of weather data for</a:t>
            </a:r>
            <a:br>
              <a:rPr lang="en-US" sz="2400" smtClean="0"/>
            </a:br>
            <a:r>
              <a:rPr lang="en-US" sz="2400" smtClean="0"/>
              <a:t>some locations and times</a:t>
            </a:r>
          </a:p>
        </p:txBody>
      </p:sp>
      <p:sp>
        <p:nvSpPr>
          <p:cNvPr id="4" name="Slide Number Placeholder 3"/>
          <p:cNvSpPr>
            <a:spLocks noGrp="1"/>
          </p:cNvSpPr>
          <p:nvPr>
            <p:ph type="sldNum" sz="quarter" idx="12"/>
          </p:nvPr>
        </p:nvSpPr>
        <p:spPr/>
        <p:txBody>
          <a:bodyPr/>
          <a:lstStyle/>
          <a:p>
            <a:pPr>
              <a:defRPr/>
            </a:pPr>
            <a:fld id="{76964602-D3D3-4E8D-9418-FCB270CC687B}" type="slidenum">
              <a:rPr lang="en-US"/>
              <a:pPr>
                <a:defRPr/>
              </a:pPr>
              <a:t>2</a:t>
            </a:fld>
            <a:endParaRPr lang="en-US" dirty="0"/>
          </a:p>
        </p:txBody>
      </p:sp>
      <p:pic>
        <p:nvPicPr>
          <p:cNvPr id="19460" name="Picture 2" descr="http://www.lib.utexas.edu/maps/islands_oceans_poles/arctic_region_2000.jpg"/>
          <p:cNvPicPr>
            <a:picLocks noChangeAspect="1" noChangeArrowheads="1"/>
          </p:cNvPicPr>
          <p:nvPr/>
        </p:nvPicPr>
        <p:blipFill>
          <a:blip r:embed="rId3"/>
          <a:srcRect/>
          <a:stretch>
            <a:fillRect/>
          </a:stretch>
        </p:blipFill>
        <p:spPr bwMode="auto">
          <a:xfrm>
            <a:off x="6991350" y="4114800"/>
            <a:ext cx="2111375" cy="2614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a:bodyPr>
          <a:lstStyle/>
          <a:p>
            <a:pPr fontAlgn="auto">
              <a:spcAft>
                <a:spcPts val="0"/>
              </a:spcAft>
              <a:defRPr/>
            </a:pPr>
            <a:r>
              <a:rPr lang="en-US" sz="3600" dirty="0" smtClean="0"/>
              <a:t>What happens to the transcribed data?</a:t>
            </a:r>
            <a:endParaRPr lang="en-US" sz="3600" dirty="0"/>
          </a:p>
        </p:txBody>
      </p:sp>
      <p:sp>
        <p:nvSpPr>
          <p:cNvPr id="3" name="Content Placeholder 2"/>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n-US" dirty="0"/>
              <a:t>Quality controlled by the UK Met office and NOAA</a:t>
            </a:r>
          </a:p>
          <a:p>
            <a:pPr fontAlgn="auto">
              <a:spcAft>
                <a:spcPts val="0"/>
              </a:spcAft>
              <a:buFont typeface="Arial" pitchFamily="34" charset="0"/>
              <a:buChar char="•"/>
              <a:defRPr/>
            </a:pPr>
            <a:r>
              <a:rPr lang="en-US" dirty="0" smtClean="0"/>
              <a:t>Translated into machine </a:t>
            </a:r>
            <a:r>
              <a:rPr lang="en-US" dirty="0"/>
              <a:t>readable </a:t>
            </a:r>
            <a:r>
              <a:rPr lang="en-US" dirty="0" smtClean="0"/>
              <a:t>formats</a:t>
            </a:r>
            <a:endParaRPr lang="en-US" dirty="0"/>
          </a:p>
          <a:p>
            <a:pPr fontAlgn="auto">
              <a:spcAft>
                <a:spcPts val="0"/>
              </a:spcAft>
              <a:buFont typeface="Arial" pitchFamily="34" charset="0"/>
              <a:buChar char="•"/>
              <a:defRPr/>
            </a:pPr>
            <a:r>
              <a:rPr lang="en-US" dirty="0" smtClean="0"/>
              <a:t>Incorporated into international databases of historical weather records</a:t>
            </a:r>
          </a:p>
          <a:p>
            <a:pPr lvl="1" fontAlgn="auto">
              <a:spcAft>
                <a:spcPts val="0"/>
              </a:spcAft>
              <a:buFont typeface="Arial" pitchFamily="34" charset="0"/>
              <a:buChar char="–"/>
              <a:defRPr/>
            </a:pPr>
            <a:r>
              <a:rPr lang="en-US" dirty="0" smtClean="0"/>
              <a:t>e.g</a:t>
            </a:r>
            <a:r>
              <a:rPr lang="en-US" dirty="0"/>
              <a:t>., the International Comprehensive Ocean-Atmosphere Data Set (ICOADS</a:t>
            </a:r>
            <a:r>
              <a:rPr lang="en-US" dirty="0" smtClean="0"/>
              <a:t>)</a:t>
            </a:r>
          </a:p>
          <a:p>
            <a:pPr fontAlgn="auto">
              <a:spcAft>
                <a:spcPts val="0"/>
              </a:spcAft>
              <a:buFont typeface="Arial" pitchFamily="34" charset="0"/>
              <a:buChar char="•"/>
              <a:defRPr/>
            </a:pPr>
            <a:r>
              <a:rPr lang="en-US" dirty="0" smtClean="0"/>
              <a:t>Utilized by scientists to help reconstruct the climate of the past and better understand and predict climate today</a:t>
            </a:r>
            <a:endParaRPr lang="en-US" dirty="0"/>
          </a:p>
        </p:txBody>
      </p:sp>
      <p:sp>
        <p:nvSpPr>
          <p:cNvPr id="4" name="Slide Number Placeholder 3"/>
          <p:cNvSpPr>
            <a:spLocks noGrp="1"/>
          </p:cNvSpPr>
          <p:nvPr>
            <p:ph type="sldNum" sz="quarter" idx="12"/>
          </p:nvPr>
        </p:nvSpPr>
        <p:spPr/>
        <p:txBody>
          <a:bodyPr/>
          <a:lstStyle/>
          <a:p>
            <a:pPr>
              <a:defRPr/>
            </a:pPr>
            <a:fld id="{C5D0A779-2C5F-41BB-9ABF-54D4CB2F9CCE}" type="slidenum">
              <a:rPr lang="en-US"/>
              <a:pPr>
                <a:defRPr/>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890963"/>
            <a:ext cx="9144000" cy="2987675"/>
          </a:xfrm>
          <a:prstGeom prst="rect">
            <a:avLst/>
          </a:prstGeom>
          <a:solidFill>
            <a:schemeClr val="bg2">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84995" name="Group 2"/>
          <p:cNvGrpSpPr>
            <a:grpSpLocks/>
          </p:cNvGrpSpPr>
          <p:nvPr/>
        </p:nvGrpSpPr>
        <p:grpSpPr bwMode="auto">
          <a:xfrm>
            <a:off x="-31750" y="-49213"/>
            <a:ext cx="1173163" cy="279401"/>
            <a:chOff x="-31466" y="-49832"/>
            <a:chExt cx="1173398" cy="280221"/>
          </a:xfrm>
        </p:grpSpPr>
        <p:sp>
          <p:nvSpPr>
            <p:cNvPr id="13" name="Rectangle 12"/>
            <p:cNvSpPr/>
            <p:nvPr/>
          </p:nvSpPr>
          <p:spPr>
            <a:xfrm>
              <a:off x="3466" y="1118"/>
              <a:ext cx="1128939" cy="22927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TextBox 13"/>
            <p:cNvSpPr txBox="1"/>
            <p:nvPr/>
          </p:nvSpPr>
          <p:spPr>
            <a:xfrm>
              <a:off x="-31466" y="-49832"/>
              <a:ext cx="1173398" cy="274320"/>
            </a:xfrm>
            <a:prstGeom prst="rect">
              <a:avLst/>
            </a:prstGeom>
            <a:noFill/>
          </p:spPr>
          <p:txBody>
            <a:bodyPr wrap="none">
              <a:spAutoFit/>
            </a:bodyPr>
            <a:lstStyle/>
            <a:p>
              <a:pPr fontAlgn="auto">
                <a:spcBef>
                  <a:spcPts val="0"/>
                </a:spcBef>
                <a:spcAft>
                  <a:spcPts val="0"/>
                </a:spcAft>
                <a:defRPr/>
              </a:pPr>
              <a:r>
                <a:rPr lang="en-US" sz="1400" b="1" dirty="0">
                  <a:solidFill>
                    <a:schemeClr val="bg1"/>
                  </a:solidFill>
                  <a:effectLst>
                    <a:innerShdw blurRad="63500" dist="50800" dir="16200000">
                      <a:prstClr val="black">
                        <a:alpha val="50000"/>
                      </a:prstClr>
                    </a:innerShdw>
                  </a:effectLst>
                  <a:latin typeface="Times New Roman" pitchFamily="18" charset="0"/>
                  <a:cs typeface="Times New Roman" pitchFamily="18" charset="0"/>
                </a:rPr>
                <a:t>Old Weather</a:t>
              </a:r>
            </a:p>
          </p:txBody>
        </p:sp>
      </p:grpSp>
      <p:sp>
        <p:nvSpPr>
          <p:cNvPr id="33" name="Rectangle 32"/>
          <p:cNvSpPr/>
          <p:nvPr/>
        </p:nvSpPr>
        <p:spPr>
          <a:xfrm>
            <a:off x="0" y="0"/>
            <a:ext cx="9144000"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extBox 5"/>
          <p:cNvSpPr txBox="1"/>
          <p:nvPr/>
        </p:nvSpPr>
        <p:spPr>
          <a:xfrm>
            <a:off x="1019175" y="514350"/>
            <a:ext cx="7108825" cy="676275"/>
          </a:xfrm>
          <a:prstGeom prst="rect">
            <a:avLst/>
          </a:prstGeom>
          <a:noFill/>
        </p:spPr>
        <p:txBody>
          <a:bodyPr wrap="none">
            <a:spAutoFit/>
          </a:bodyPr>
          <a:lstStyle/>
          <a:p>
            <a:pPr algn="ctr" fontAlgn="auto">
              <a:spcBef>
                <a:spcPts val="0"/>
              </a:spcBef>
              <a:spcAft>
                <a:spcPts val="0"/>
              </a:spcAft>
              <a:defRPr/>
            </a:pPr>
            <a:r>
              <a:rPr lang="en-US" sz="38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Unexpected contributions</a:t>
            </a:r>
          </a:p>
        </p:txBody>
      </p:sp>
      <p:pic>
        <p:nvPicPr>
          <p:cNvPr id="85000" name="Picture 1"/>
          <p:cNvPicPr>
            <a:picLocks noChangeAspect="1"/>
          </p:cNvPicPr>
          <p:nvPr/>
        </p:nvPicPr>
        <p:blipFill>
          <a:blip r:embed="rId3"/>
          <a:srcRect/>
          <a:stretch>
            <a:fillRect/>
          </a:stretch>
        </p:blipFill>
        <p:spPr bwMode="auto">
          <a:xfrm>
            <a:off x="1025525" y="3551238"/>
            <a:ext cx="3284538" cy="4646612"/>
          </a:xfrm>
          <a:prstGeom prst="rect">
            <a:avLst/>
          </a:prstGeom>
          <a:noFill/>
          <a:ln w="9525">
            <a:noFill/>
            <a:miter lim="800000"/>
            <a:headEnd/>
            <a:tailEnd/>
          </a:ln>
        </p:spPr>
      </p:pic>
      <p:pic>
        <p:nvPicPr>
          <p:cNvPr id="85001" name="Picture 3"/>
          <p:cNvPicPr>
            <a:picLocks noChangeAspect="1"/>
          </p:cNvPicPr>
          <p:nvPr/>
        </p:nvPicPr>
        <p:blipFill>
          <a:blip r:embed="rId4"/>
          <a:srcRect/>
          <a:stretch>
            <a:fillRect/>
          </a:stretch>
        </p:blipFill>
        <p:spPr bwMode="auto">
          <a:xfrm>
            <a:off x="4775200" y="3557588"/>
            <a:ext cx="3289300" cy="4724400"/>
          </a:xfrm>
          <a:prstGeom prst="rect">
            <a:avLst/>
          </a:prstGeom>
          <a:noFill/>
          <a:ln w="9525">
            <a:noFill/>
            <a:miter lim="800000"/>
            <a:headEnd/>
            <a:tailEnd/>
          </a:ln>
        </p:spPr>
      </p:pic>
      <p:sp>
        <p:nvSpPr>
          <p:cNvPr id="85002" name="TextBox 9"/>
          <p:cNvSpPr txBox="1">
            <a:spLocks noChangeArrowheads="1"/>
          </p:cNvSpPr>
          <p:nvPr/>
        </p:nvSpPr>
        <p:spPr bwMode="auto">
          <a:xfrm>
            <a:off x="1003300" y="1612900"/>
            <a:ext cx="7418388" cy="1938992"/>
          </a:xfrm>
          <a:prstGeom prst="rect">
            <a:avLst/>
          </a:prstGeom>
          <a:noFill/>
          <a:ln w="9525">
            <a:noFill/>
            <a:miter lim="800000"/>
            <a:headEnd/>
            <a:tailEnd/>
          </a:ln>
        </p:spPr>
        <p:txBody>
          <a:bodyPr>
            <a:spAutoFit/>
          </a:bodyPr>
          <a:lstStyle/>
          <a:p>
            <a:r>
              <a:rPr lang="en-US" sz="2400" dirty="0" smtClean="0"/>
              <a:t>After the public release of Old Weather – Arctic, the surgeon’s weather log from the USS </a:t>
            </a:r>
            <a:r>
              <a:rPr lang="en-US" sz="2400" i="1" dirty="0"/>
              <a:t>Jeannette </a:t>
            </a:r>
            <a:r>
              <a:rPr lang="en-US" sz="2400" dirty="0" smtClean="0"/>
              <a:t>was supplied </a:t>
            </a:r>
            <a:r>
              <a:rPr lang="en-US" sz="2400" dirty="0"/>
              <a:t>by the US Navy Bureau of Medicine Archive </a:t>
            </a:r>
            <a:r>
              <a:rPr lang="en-US" sz="2400" dirty="0" smtClean="0"/>
              <a:t>&amp; is being photographed </a:t>
            </a:r>
            <a:r>
              <a:rPr lang="en-US" sz="2400" dirty="0"/>
              <a:t>at the National Archives by project staff</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What about other information in the historical documents?</a:t>
            </a:r>
            <a:endParaRPr lang="en-US" dirty="0"/>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en-US" dirty="0"/>
              <a:t>In addition to environmental data a vast quantity of historical information will also be made accessible to researchers and the general </a:t>
            </a:r>
            <a:r>
              <a:rPr lang="en-US" dirty="0" smtClean="0"/>
              <a:t>public.</a:t>
            </a:r>
          </a:p>
          <a:p>
            <a:pPr fontAlgn="auto">
              <a:spcAft>
                <a:spcPts val="0"/>
              </a:spcAft>
              <a:buFont typeface="Arial" pitchFamily="34" charset="0"/>
              <a:buChar char="•"/>
              <a:defRPr/>
            </a:pPr>
            <a:r>
              <a:rPr lang="en-US" dirty="0" smtClean="0"/>
              <a:t>After </a:t>
            </a:r>
            <a:r>
              <a:rPr lang="en-US" dirty="0"/>
              <a:t>Old Weather </a:t>
            </a:r>
            <a:r>
              <a:rPr lang="en-US" dirty="0" smtClean="0"/>
              <a:t>transcription, </a:t>
            </a:r>
            <a:r>
              <a:rPr lang="en-US" dirty="0"/>
              <a:t>new search and visualization techniques can be applied to this resource that will draw out the stories that connect people of today to the places and people important to their own communities and families in the past</a:t>
            </a:r>
            <a:r>
              <a:rPr lang="en-US" dirty="0" smtClean="0"/>
              <a:t>.</a:t>
            </a:r>
          </a:p>
          <a:p>
            <a:pPr fontAlgn="auto">
              <a:spcAft>
                <a:spcPts val="0"/>
              </a:spcAft>
              <a:buFont typeface="Arial" pitchFamily="34" charset="0"/>
              <a:buChar char="•"/>
              <a:defRPr/>
            </a:pPr>
            <a:r>
              <a:rPr lang="en-US"/>
              <a:t>Original documents will be viewable on the National Archives website. </a:t>
            </a:r>
          </a:p>
          <a:p>
            <a:pPr fontAlgn="auto">
              <a:spcAft>
                <a:spcPts val="0"/>
              </a:spcAft>
              <a:buFont typeface="Arial" pitchFamily="34" charset="0"/>
              <a:buChar char="•"/>
              <a:defRPr/>
            </a:pPr>
            <a:endParaRPr lang="en-US" dirty="0"/>
          </a:p>
        </p:txBody>
      </p:sp>
      <p:sp>
        <p:nvSpPr>
          <p:cNvPr id="4" name="Slide Number Placeholder 3"/>
          <p:cNvSpPr>
            <a:spLocks noGrp="1"/>
          </p:cNvSpPr>
          <p:nvPr>
            <p:ph type="sldNum" sz="quarter" idx="12"/>
          </p:nvPr>
        </p:nvSpPr>
        <p:spPr/>
        <p:txBody>
          <a:bodyPr/>
          <a:lstStyle/>
          <a:p>
            <a:pPr>
              <a:defRPr/>
            </a:pPr>
            <a:fld id="{7C0D1666-6BEF-45E0-A3C3-9092890362DE}" type="slidenum">
              <a:rPr lang="en-US"/>
              <a:pPr>
                <a:defRPr/>
              </a:pPr>
              <a:t>22</a:t>
            </a:fld>
            <a:endParaRPr lang="en-US"/>
          </a:p>
        </p:txBody>
      </p:sp>
    </p:spTree>
    <p:extLst>
      <p:ext uri="{BB962C8B-B14F-4D97-AF65-F5344CB8AC3E}">
        <p14:creationId xmlns:p14="http://schemas.microsoft.com/office/powerpoint/2010/main" val="41329832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 2"/>
          <p:cNvGrpSpPr>
            <a:grpSpLocks/>
          </p:cNvGrpSpPr>
          <p:nvPr/>
        </p:nvGrpSpPr>
        <p:grpSpPr bwMode="auto">
          <a:xfrm>
            <a:off x="-31750" y="-49213"/>
            <a:ext cx="1173163" cy="279401"/>
            <a:chOff x="-31466" y="-49832"/>
            <a:chExt cx="1173398" cy="280221"/>
          </a:xfrm>
        </p:grpSpPr>
        <p:sp>
          <p:nvSpPr>
            <p:cNvPr id="13" name="Rectangle 12"/>
            <p:cNvSpPr/>
            <p:nvPr/>
          </p:nvSpPr>
          <p:spPr>
            <a:xfrm>
              <a:off x="3466" y="1118"/>
              <a:ext cx="1128939" cy="22927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TextBox 13"/>
            <p:cNvSpPr txBox="1"/>
            <p:nvPr/>
          </p:nvSpPr>
          <p:spPr>
            <a:xfrm>
              <a:off x="-31466" y="-49832"/>
              <a:ext cx="1173398" cy="274320"/>
            </a:xfrm>
            <a:prstGeom prst="rect">
              <a:avLst/>
            </a:prstGeom>
            <a:noFill/>
          </p:spPr>
          <p:txBody>
            <a:bodyPr wrap="none">
              <a:spAutoFit/>
            </a:bodyPr>
            <a:lstStyle/>
            <a:p>
              <a:pPr fontAlgn="auto">
                <a:spcBef>
                  <a:spcPts val="0"/>
                </a:spcBef>
                <a:spcAft>
                  <a:spcPts val="0"/>
                </a:spcAft>
                <a:defRPr/>
              </a:pPr>
              <a:r>
                <a:rPr lang="en-US" sz="1400" b="1" dirty="0">
                  <a:solidFill>
                    <a:schemeClr val="bg1"/>
                  </a:solidFill>
                  <a:effectLst>
                    <a:innerShdw blurRad="63500" dist="50800" dir="16200000">
                      <a:prstClr val="black">
                        <a:alpha val="50000"/>
                      </a:prstClr>
                    </a:innerShdw>
                  </a:effectLst>
                  <a:latin typeface="Times New Roman" pitchFamily="18" charset="0"/>
                  <a:cs typeface="Times New Roman" pitchFamily="18" charset="0"/>
                </a:rPr>
                <a:t>Old Weather</a:t>
              </a:r>
            </a:p>
          </p:txBody>
        </p:sp>
      </p:grpSp>
      <p:sp>
        <p:nvSpPr>
          <p:cNvPr id="33" name="Rectangle 32"/>
          <p:cNvSpPr/>
          <p:nvPr/>
        </p:nvSpPr>
        <p:spPr>
          <a:xfrm>
            <a:off x="0" y="0"/>
            <a:ext cx="9144000"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extBox 5"/>
          <p:cNvSpPr txBox="1"/>
          <p:nvPr/>
        </p:nvSpPr>
        <p:spPr>
          <a:xfrm>
            <a:off x="1119188" y="514350"/>
            <a:ext cx="6908800" cy="676275"/>
          </a:xfrm>
          <a:prstGeom prst="rect">
            <a:avLst/>
          </a:prstGeom>
          <a:noFill/>
        </p:spPr>
        <p:txBody>
          <a:bodyPr wrap="none">
            <a:spAutoFit/>
          </a:bodyPr>
          <a:lstStyle/>
          <a:p>
            <a:pPr algn="ctr" fontAlgn="auto">
              <a:spcBef>
                <a:spcPts val="0"/>
              </a:spcBef>
              <a:spcAft>
                <a:spcPts val="0"/>
              </a:spcAft>
              <a:defRPr/>
            </a:pPr>
            <a:r>
              <a:rPr lang="en-US" sz="38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Logs are information rich</a:t>
            </a:r>
          </a:p>
        </p:txBody>
      </p:sp>
      <p:pic>
        <p:nvPicPr>
          <p:cNvPr id="87047" name="Picture 2"/>
          <p:cNvPicPr>
            <a:picLocks noChangeAspect="1" noChangeArrowheads="1"/>
          </p:cNvPicPr>
          <p:nvPr/>
        </p:nvPicPr>
        <p:blipFill>
          <a:blip r:embed="rId3"/>
          <a:srcRect/>
          <a:stretch>
            <a:fillRect/>
          </a:stretch>
        </p:blipFill>
        <p:spPr bwMode="auto">
          <a:xfrm rot="-1033816">
            <a:off x="-698500" y="3195638"/>
            <a:ext cx="4384675" cy="6656387"/>
          </a:xfrm>
          <a:prstGeom prst="rect">
            <a:avLst/>
          </a:prstGeom>
          <a:noFill/>
          <a:ln w="9525">
            <a:noFill/>
            <a:miter lim="800000"/>
            <a:headEnd/>
            <a:tailEnd/>
          </a:ln>
        </p:spPr>
      </p:pic>
      <p:sp>
        <p:nvSpPr>
          <p:cNvPr id="87048" name="TextBox 1"/>
          <p:cNvSpPr txBox="1">
            <a:spLocks noChangeArrowheads="1"/>
          </p:cNvSpPr>
          <p:nvPr/>
        </p:nvSpPr>
        <p:spPr bwMode="auto">
          <a:xfrm>
            <a:off x="682625" y="1635125"/>
            <a:ext cx="7924800" cy="4154488"/>
          </a:xfrm>
          <a:prstGeom prst="rect">
            <a:avLst/>
          </a:prstGeom>
          <a:noFill/>
          <a:ln w="9525">
            <a:noFill/>
            <a:miter lim="800000"/>
            <a:headEnd/>
            <a:tailEnd/>
          </a:ln>
        </p:spPr>
        <p:txBody>
          <a:bodyPr>
            <a:spAutoFit/>
          </a:bodyPr>
          <a:lstStyle/>
          <a:p>
            <a:r>
              <a:rPr lang="en-US" sz="2400"/>
              <a:t>Captain Roald Amundsen came on board as a guest of the captain...typhoon signal spotted on shore...steaming               			through scattered wreckage in thick 				fog...ran down the convoy at 			      first light and found three 				ships missing...engaged in placing 			six bodies in barrels of     						alcohol…Natives came </a:t>
            </a:r>
            <a:br>
              <a:rPr lang="en-US" sz="2400"/>
            </a:br>
            <a:r>
              <a:rPr lang="en-US" sz="2400"/>
              <a:t>	                     on board bringing a number of 				  articles from the wrecked whaling 					bark "Vigilant"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1BB38595-A807-4658-AEFE-8B5F6987AE17}" type="slidenum">
              <a:rPr lang="en-US"/>
              <a:pPr>
                <a:defRPr/>
              </a:pPr>
              <a:t>24</a:t>
            </a:fld>
            <a:endParaRPr lang="en-US"/>
          </a:p>
        </p:txBody>
      </p:sp>
      <p:sp>
        <p:nvSpPr>
          <p:cNvPr id="5" name="Rectangle 4"/>
          <p:cNvSpPr/>
          <p:nvPr/>
        </p:nvSpPr>
        <p:spPr>
          <a:xfrm>
            <a:off x="0" y="0"/>
            <a:ext cx="9144000" cy="2590800"/>
          </a:xfrm>
          <a:prstGeom prst="rect">
            <a:avLst/>
          </a:prstGeom>
          <a:solidFill>
            <a:srgbClr val="DED9C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5"/>
          <p:cNvSpPr txBox="1"/>
          <p:nvPr/>
        </p:nvSpPr>
        <p:spPr>
          <a:xfrm>
            <a:off x="1897390" y="304800"/>
            <a:ext cx="5349221" cy="677108"/>
          </a:xfrm>
          <a:prstGeom prst="rect">
            <a:avLst/>
          </a:prstGeom>
          <a:noFill/>
        </p:spPr>
        <p:txBody>
          <a:bodyPr wrap="none">
            <a:spAutoFit/>
          </a:bodyPr>
          <a:lstStyle/>
          <a:p>
            <a:pPr algn="ctr" fontAlgn="auto">
              <a:spcBef>
                <a:spcPts val="0"/>
              </a:spcBef>
              <a:spcAft>
                <a:spcPts val="0"/>
              </a:spcAft>
              <a:defRPr/>
            </a:pPr>
            <a:r>
              <a:rPr lang="en-US" sz="3800" dirty="0" smtClean="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PROJECT WEBSITE</a:t>
            </a:r>
            <a:endParaRPr lang="en-US" sz="38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endParaRPr>
          </a:p>
        </p:txBody>
      </p:sp>
      <p:sp>
        <p:nvSpPr>
          <p:cNvPr id="50177" name="Title 1"/>
          <p:cNvSpPr>
            <a:spLocks noGrp="1"/>
          </p:cNvSpPr>
          <p:nvPr>
            <p:ph type="title"/>
          </p:nvPr>
        </p:nvSpPr>
        <p:spPr>
          <a:xfrm>
            <a:off x="457200" y="762000"/>
            <a:ext cx="8229600" cy="762000"/>
          </a:xfrm>
        </p:spPr>
        <p:txBody>
          <a:bodyPr/>
          <a:lstStyle/>
          <a:p>
            <a:r>
              <a:rPr lang="en-US" sz="3600" b="1" i="1" dirty="0" smtClean="0">
                <a:solidFill>
                  <a:srgbClr val="D24C33"/>
                </a:solidFill>
              </a:rPr>
              <a:t>www.pmel.noaa.gov/arctic/rediscover</a:t>
            </a:r>
          </a:p>
        </p:txBody>
      </p:sp>
      <p:pic>
        <p:nvPicPr>
          <p:cNvPr id="50179" name="Picture 2"/>
          <p:cNvPicPr>
            <a:picLocks noChangeAspect="1" noChangeArrowheads="1"/>
          </p:cNvPicPr>
          <p:nvPr/>
        </p:nvPicPr>
        <p:blipFill>
          <a:blip r:embed="rId2"/>
          <a:srcRect/>
          <a:stretch>
            <a:fillRect/>
          </a:stretch>
        </p:blipFill>
        <p:spPr bwMode="auto">
          <a:xfrm>
            <a:off x="800100" y="1584310"/>
            <a:ext cx="7543801" cy="51974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Backups</a:t>
            </a:r>
            <a:endParaRPr lang="en-US" dirty="0"/>
          </a:p>
        </p:txBody>
      </p:sp>
      <p:sp>
        <p:nvSpPr>
          <p:cNvPr id="3" name="Text Placeholder 2"/>
          <p:cNvSpPr>
            <a:spLocks noGrp="1"/>
          </p:cNvSpPr>
          <p:nvPr>
            <p:ph type="body" idx="1"/>
          </p:nvPr>
        </p:nvSpPr>
        <p:spPr/>
        <p:txBody>
          <a:bodyPr rtlCol="0">
            <a:normAutofit/>
          </a:bodyPr>
          <a:lstStyle/>
          <a:p>
            <a:pPr fontAlgn="auto">
              <a:spcAft>
                <a:spcPts val="0"/>
              </a:spcAft>
              <a:buFont typeface="Arial" pitchFamily="34" charset="0"/>
              <a:buNone/>
              <a:defRPr/>
            </a:pPr>
            <a:endParaRPr lang="en-US"/>
          </a:p>
        </p:txBody>
      </p:sp>
      <p:sp>
        <p:nvSpPr>
          <p:cNvPr id="4" name="Slide Number Placeholder 3"/>
          <p:cNvSpPr>
            <a:spLocks noGrp="1"/>
          </p:cNvSpPr>
          <p:nvPr>
            <p:ph type="sldNum" sz="quarter" idx="12"/>
          </p:nvPr>
        </p:nvSpPr>
        <p:spPr/>
        <p:txBody>
          <a:bodyPr/>
          <a:lstStyle/>
          <a:p>
            <a:pPr>
              <a:defRPr/>
            </a:pPr>
            <a:fld id="{D1A041EA-483D-47DE-B6F4-A3FFE2C0A604}" type="slidenum">
              <a:rPr lang="en-US"/>
              <a:pPr>
                <a:defRPr/>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a:hlinkClick r:id="" action="ppaction://media"/>
          </p:cNvPr>
          <p:cNvPicPr>
            <a:picLocks noGrp="1" noChangeAspect="1"/>
          </p:cNvPicPr>
          <p:nvPr>
            <p:ph idx="1"/>
            <a:videoFile r:link="rId1"/>
          </p:nvPr>
        </p:nvPicPr>
        <p:blipFill>
          <a:blip r:embed="rId4"/>
          <a:srcRect/>
          <a:stretch>
            <a:fillRect/>
          </a:stretch>
        </p:blipFill>
        <p:spPr>
          <a:xfrm>
            <a:off x="346075" y="1219200"/>
            <a:ext cx="8451850" cy="4754563"/>
          </a:xfrm>
        </p:spPr>
      </p:pic>
      <p:sp>
        <p:nvSpPr>
          <p:cNvPr id="4" name="Slide Number Placeholder 3"/>
          <p:cNvSpPr>
            <a:spLocks noGrp="1"/>
          </p:cNvSpPr>
          <p:nvPr>
            <p:ph type="sldNum" sz="quarter" idx="12"/>
          </p:nvPr>
        </p:nvSpPr>
        <p:spPr/>
        <p:txBody>
          <a:bodyPr/>
          <a:lstStyle/>
          <a:p>
            <a:pPr>
              <a:defRPr/>
            </a:pPr>
            <a:fld id="{265B3B8C-E1CD-4BF6-BAEC-13AB68AAEB61}" type="slidenum">
              <a:rPr lang="en-US"/>
              <a:pPr>
                <a:defRPr/>
              </a:pPr>
              <a:t>26</a:t>
            </a:fld>
            <a:endParaRPr lang="en-US" dirty="0"/>
          </a:p>
        </p:txBody>
      </p:sp>
      <p:sp>
        <p:nvSpPr>
          <p:cNvPr id="17411" name="TextBox 5"/>
          <p:cNvSpPr txBox="1">
            <a:spLocks noChangeArrowheads="1"/>
          </p:cNvSpPr>
          <p:nvPr/>
        </p:nvSpPr>
        <p:spPr bwMode="auto">
          <a:xfrm>
            <a:off x="2971800" y="6248400"/>
            <a:ext cx="4267200" cy="461963"/>
          </a:xfrm>
          <a:prstGeom prst="rect">
            <a:avLst/>
          </a:prstGeom>
          <a:noFill/>
          <a:ln w="9525">
            <a:noFill/>
            <a:miter lim="800000"/>
            <a:headEnd/>
            <a:tailEnd/>
          </a:ln>
        </p:spPr>
        <p:txBody>
          <a:bodyPr>
            <a:spAutoFit/>
          </a:bodyPr>
          <a:lstStyle/>
          <a:p>
            <a:r>
              <a:rPr lang="en-US" sz="2400">
                <a:latin typeface="Calibri" pitchFamily="34" charset="0"/>
              </a:rPr>
              <a:t> </a:t>
            </a:r>
            <a:r>
              <a:rPr lang="en-US" sz="2400">
                <a:solidFill>
                  <a:srgbClr val="D24C33"/>
                </a:solidFill>
                <a:latin typeface="Calibri" pitchFamily="34" charset="0"/>
                <a:hlinkClick r:id="rId5"/>
              </a:rPr>
              <a:t>http://youtu.be/vjtX4GJPFRc</a:t>
            </a:r>
            <a:endParaRPr lang="en-US" sz="2400">
              <a:solidFill>
                <a:srgbClr val="D24C33"/>
              </a:solidFill>
              <a:latin typeface="Calibri" pitchFamily="34" charset="0"/>
            </a:endParaRPr>
          </a:p>
        </p:txBody>
      </p:sp>
      <p:pic>
        <p:nvPicPr>
          <p:cNvPr id="17412" name="Picture 6"/>
          <p:cNvPicPr>
            <a:picLocks noChangeAspect="1"/>
          </p:cNvPicPr>
          <p:nvPr/>
        </p:nvPicPr>
        <p:blipFill>
          <a:blip r:embed="rId6"/>
          <a:srcRect/>
          <a:stretch>
            <a:fillRect/>
          </a:stretch>
        </p:blipFill>
        <p:spPr bwMode="auto">
          <a:xfrm>
            <a:off x="2225675" y="6337300"/>
            <a:ext cx="760413" cy="284163"/>
          </a:xfrm>
          <a:prstGeom prst="rect">
            <a:avLst/>
          </a:prstGeom>
          <a:noFill/>
          <a:ln w="9525">
            <a:noFill/>
            <a:miter lim="800000"/>
            <a:headEnd/>
            <a:tailEnd/>
          </a:ln>
        </p:spPr>
      </p:pic>
    </p:spTree>
    <p:extLst>
      <p:ext uri="{BB962C8B-B14F-4D97-AF65-F5344CB8AC3E}">
        <p14:creationId xmlns:p14="http://schemas.microsoft.com/office/powerpoint/2010/main" val="784272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465138"/>
            <a:ext cx="5334000" cy="1706562"/>
          </a:xfrm>
        </p:spPr>
        <p:txBody>
          <a:bodyPr rtlCol="0">
            <a:noAutofit/>
          </a:bodyPr>
          <a:lstStyle/>
          <a:p>
            <a:pPr fontAlgn="auto">
              <a:spcAft>
                <a:spcPts val="0"/>
              </a:spcAft>
              <a:defRPr/>
            </a:pPr>
            <a:r>
              <a:rPr lang="en-US" sz="3200" dirty="0">
                <a:effectLst>
                  <a:outerShdw blurRad="38100" dist="38100" dir="2700000" algn="tl">
                    <a:srgbClr val="000000">
                      <a:alpha val="43137"/>
                    </a:srgbClr>
                  </a:outerShdw>
                </a:effectLst>
              </a:rPr>
              <a:t>Shore-based observatories established by Arctic explorers</a:t>
            </a:r>
          </a:p>
        </p:txBody>
      </p:sp>
      <p:pic>
        <p:nvPicPr>
          <p:cNvPr id="54274" name="Picture 1" descr="\\Pesto\Disk2\OD\nns\arctic_ice_sounds\Movie\nprb-photos\IPY1_AstronomichesObservatorium_KinguaFjord_NB-XX-UR.jpg"/>
          <p:cNvPicPr>
            <a:picLocks noChangeAspect="1" noChangeArrowheads="1"/>
          </p:cNvPicPr>
          <p:nvPr/>
        </p:nvPicPr>
        <p:blipFill>
          <a:blip r:embed="rId3"/>
          <a:srcRect/>
          <a:stretch>
            <a:fillRect/>
          </a:stretch>
        </p:blipFill>
        <p:spPr bwMode="auto">
          <a:xfrm>
            <a:off x="114098" y="68580"/>
            <a:ext cx="2894214" cy="3810000"/>
          </a:xfrm>
          <a:prstGeom prst="rect">
            <a:avLst/>
          </a:prstGeom>
          <a:noFill/>
          <a:ln w="9525">
            <a:noFill/>
            <a:miter lim="800000"/>
            <a:headEnd/>
            <a:tailEnd/>
          </a:ln>
        </p:spPr>
      </p:pic>
      <p:pic>
        <p:nvPicPr>
          <p:cNvPr id="54275" name="Picture 2" descr="\\Pesto\Disk2\OD\nns\arctic_ice_sounds\Movie\nprb-photos\IPY1_Universal Instrument_KinguaFjord_NB-XX-UL.jpg"/>
          <p:cNvPicPr>
            <a:picLocks noChangeAspect="1" noChangeArrowheads="1"/>
          </p:cNvPicPr>
          <p:nvPr/>
        </p:nvPicPr>
        <p:blipFill>
          <a:blip r:embed="rId4"/>
          <a:srcRect/>
          <a:stretch>
            <a:fillRect/>
          </a:stretch>
        </p:blipFill>
        <p:spPr bwMode="auto">
          <a:xfrm>
            <a:off x="1766811" y="2438398"/>
            <a:ext cx="2820429" cy="4372993"/>
          </a:xfrm>
          <a:prstGeom prst="rect">
            <a:avLst/>
          </a:prstGeom>
          <a:noFill/>
          <a:ln w="9525">
            <a:noFill/>
            <a:miter lim="800000"/>
            <a:headEnd/>
            <a:tailEnd/>
          </a:ln>
        </p:spPr>
      </p:pic>
      <p:sp>
        <p:nvSpPr>
          <p:cNvPr id="54276" name="Content Placeholder 3"/>
          <p:cNvSpPr txBox="1">
            <a:spLocks/>
          </p:cNvSpPr>
          <p:nvPr/>
        </p:nvSpPr>
        <p:spPr bwMode="auto">
          <a:xfrm>
            <a:off x="3657600" y="1257300"/>
            <a:ext cx="4419600" cy="914400"/>
          </a:xfrm>
          <a:prstGeom prst="rect">
            <a:avLst/>
          </a:prstGeom>
          <a:noFill/>
          <a:ln w="9525">
            <a:noFill/>
            <a:miter lim="800000"/>
            <a:headEnd/>
            <a:tailEnd/>
          </a:ln>
        </p:spPr>
        <p:txBody>
          <a:bodyPr/>
          <a:lstStyle/>
          <a:p>
            <a:pPr marL="342900" indent="-342900">
              <a:spcBef>
                <a:spcPct val="20000"/>
              </a:spcBef>
              <a:buFont typeface="Arial" charset="0"/>
              <a:buChar char="•"/>
            </a:pPr>
            <a:endParaRPr lang="en-US" sz="3200">
              <a:solidFill>
                <a:srgbClr val="4A442A"/>
              </a:solidFill>
              <a:latin typeface="Calibri" pitchFamily="34" charset="0"/>
            </a:endParaRPr>
          </a:p>
        </p:txBody>
      </p:sp>
      <p:pic>
        <p:nvPicPr>
          <p:cNvPr id="54277" name="Picture 2" descr="\\Pesto\Disk2\OD\nns\arctic_ice_sounds\Movie\nprb-photos\IPY1_FortConger_G2V1-126.jpg"/>
          <p:cNvPicPr>
            <a:picLocks noChangeAspect="1" noChangeArrowheads="1"/>
          </p:cNvPicPr>
          <p:nvPr/>
        </p:nvPicPr>
        <p:blipFill>
          <a:blip r:embed="rId5"/>
          <a:srcRect/>
          <a:stretch>
            <a:fillRect/>
          </a:stretch>
        </p:blipFill>
        <p:spPr bwMode="auto">
          <a:xfrm>
            <a:off x="4724400" y="2168524"/>
            <a:ext cx="3886200" cy="43474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7625" y="-19050"/>
            <a:ext cx="2003425" cy="261938"/>
          </a:xfrm>
          <a:prstGeom prst="rect">
            <a:avLst/>
          </a:prstGeom>
        </p:spPr>
        <p:txBody>
          <a:bodyPr wrap="none">
            <a:spAutoFit/>
          </a:bodyPr>
          <a:lstStyle/>
          <a:p>
            <a:pPr fontAlgn="auto">
              <a:spcBef>
                <a:spcPts val="0"/>
              </a:spcBef>
              <a:spcAft>
                <a:spcPts val="0"/>
              </a:spcAft>
              <a:defRPr/>
            </a:pPr>
            <a:r>
              <a:rPr lang="en-US" sz="11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ARCTIC </a:t>
            </a:r>
            <a:r>
              <a:rPr lang="en-US" sz="1100" dirty="0">
                <a:solidFill>
                  <a:srgbClr val="BD3803"/>
                </a:solidFill>
                <a:effectLst>
                  <a:outerShdw blurRad="38100" dist="38100" dir="2700000" algn="tl">
                    <a:srgbClr val="000000">
                      <a:alpha val="43137"/>
                    </a:srgbClr>
                  </a:outerShdw>
                </a:effectLst>
                <a:latin typeface="Arial Black" pitchFamily="34" charset="0"/>
                <a:cs typeface="+mn-cs"/>
              </a:rPr>
              <a:t>RE</a:t>
            </a:r>
            <a:r>
              <a:rPr lang="en-US" sz="11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DISCOVERY </a:t>
            </a:r>
            <a:endParaRPr lang="en-US" sz="1100" dirty="0">
              <a:latin typeface="+mn-lt"/>
              <a:cs typeface="+mn-cs"/>
            </a:endParaRPr>
          </a:p>
        </p:txBody>
      </p:sp>
      <p:sp>
        <p:nvSpPr>
          <p:cNvPr id="33" name="Rectangle 32"/>
          <p:cNvSpPr/>
          <p:nvPr/>
        </p:nvSpPr>
        <p:spPr>
          <a:xfrm>
            <a:off x="0" y="0"/>
            <a:ext cx="9144000"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p:nvPr/>
        </p:nvSpPr>
        <p:spPr>
          <a:xfrm>
            <a:off x="1417638" y="365125"/>
            <a:ext cx="6291262" cy="676275"/>
          </a:xfrm>
          <a:prstGeom prst="rect">
            <a:avLst/>
          </a:prstGeom>
          <a:noFill/>
        </p:spPr>
        <p:txBody>
          <a:bodyPr wrap="none">
            <a:spAutoFit/>
          </a:bodyPr>
          <a:lstStyle/>
          <a:p>
            <a:pPr algn="ctr" fontAlgn="auto">
              <a:spcBef>
                <a:spcPts val="0"/>
              </a:spcBef>
              <a:spcAft>
                <a:spcPts val="0"/>
              </a:spcAft>
              <a:defRPr/>
            </a:pPr>
            <a:r>
              <a:rPr lang="en-US" sz="38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 U.S. National Archives</a:t>
            </a:r>
          </a:p>
        </p:txBody>
      </p:sp>
      <p:pic>
        <p:nvPicPr>
          <p:cNvPr id="76804" name="Picture 2"/>
          <p:cNvPicPr>
            <a:picLocks noChangeAspect="1" noChangeArrowheads="1"/>
          </p:cNvPicPr>
          <p:nvPr/>
        </p:nvPicPr>
        <p:blipFill>
          <a:blip r:embed="rId3"/>
          <a:srcRect l="1904" t="13814" r="3851" b="22186"/>
          <a:stretch>
            <a:fillRect/>
          </a:stretch>
        </p:blipFill>
        <p:spPr bwMode="auto">
          <a:xfrm>
            <a:off x="-47625" y="3211513"/>
            <a:ext cx="9191625" cy="3657600"/>
          </a:xfrm>
          <a:prstGeom prst="rect">
            <a:avLst/>
          </a:prstGeom>
          <a:noFill/>
          <a:ln w="9525">
            <a:noFill/>
            <a:miter lim="800000"/>
            <a:headEnd/>
            <a:tailEnd/>
          </a:ln>
        </p:spPr>
      </p:pic>
      <p:sp>
        <p:nvSpPr>
          <p:cNvPr id="76805" name="TextBox 1"/>
          <p:cNvSpPr txBox="1">
            <a:spLocks noChangeArrowheads="1"/>
          </p:cNvSpPr>
          <p:nvPr/>
        </p:nvSpPr>
        <p:spPr bwMode="auto">
          <a:xfrm>
            <a:off x="750888" y="1509713"/>
            <a:ext cx="7847012" cy="708025"/>
          </a:xfrm>
          <a:prstGeom prst="rect">
            <a:avLst/>
          </a:prstGeom>
          <a:noFill/>
          <a:ln w="9525">
            <a:noFill/>
            <a:miter lim="800000"/>
            <a:headEnd/>
            <a:tailEnd/>
          </a:ln>
        </p:spPr>
        <p:txBody>
          <a:bodyPr wrap="none">
            <a:spAutoFit/>
          </a:bodyPr>
          <a:lstStyle/>
          <a:p>
            <a:r>
              <a:rPr lang="en-US" sz="4000">
                <a:latin typeface="Calibri" pitchFamily="34" charset="0"/>
                <a:hlinkClick r:id="rId4"/>
              </a:rPr>
              <a:t>www.archives.gov/citizen-archivist/</a:t>
            </a:r>
            <a:endParaRPr lang="en-US" sz="4000">
              <a:latin typeface="Calibri"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1" name="Group 2"/>
          <p:cNvGrpSpPr>
            <a:grpSpLocks/>
          </p:cNvGrpSpPr>
          <p:nvPr/>
        </p:nvGrpSpPr>
        <p:grpSpPr bwMode="auto">
          <a:xfrm>
            <a:off x="-31750" y="-49213"/>
            <a:ext cx="1173163" cy="279401"/>
            <a:chOff x="-31466" y="-49832"/>
            <a:chExt cx="1173398" cy="280221"/>
          </a:xfrm>
        </p:grpSpPr>
        <p:sp>
          <p:nvSpPr>
            <p:cNvPr id="13" name="Rectangle 12"/>
            <p:cNvSpPr/>
            <p:nvPr/>
          </p:nvSpPr>
          <p:spPr>
            <a:xfrm>
              <a:off x="3466" y="1118"/>
              <a:ext cx="1128939" cy="22927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TextBox 13"/>
            <p:cNvSpPr txBox="1"/>
            <p:nvPr/>
          </p:nvSpPr>
          <p:spPr>
            <a:xfrm>
              <a:off x="-31466" y="-49832"/>
              <a:ext cx="1173398" cy="274320"/>
            </a:xfrm>
            <a:prstGeom prst="rect">
              <a:avLst/>
            </a:prstGeom>
            <a:noFill/>
          </p:spPr>
          <p:txBody>
            <a:bodyPr wrap="none">
              <a:spAutoFit/>
            </a:bodyPr>
            <a:lstStyle/>
            <a:p>
              <a:pPr fontAlgn="auto">
                <a:spcBef>
                  <a:spcPts val="0"/>
                </a:spcBef>
                <a:spcAft>
                  <a:spcPts val="0"/>
                </a:spcAft>
                <a:defRPr/>
              </a:pPr>
              <a:r>
                <a:rPr lang="en-US" sz="1400" b="1" dirty="0">
                  <a:solidFill>
                    <a:schemeClr val="bg1"/>
                  </a:solidFill>
                  <a:effectLst>
                    <a:innerShdw blurRad="63500" dist="50800" dir="16200000">
                      <a:prstClr val="black">
                        <a:alpha val="50000"/>
                      </a:prstClr>
                    </a:innerShdw>
                  </a:effectLst>
                  <a:latin typeface="Times New Roman" pitchFamily="18" charset="0"/>
                  <a:cs typeface="Times New Roman" pitchFamily="18" charset="0"/>
                </a:rPr>
                <a:t>Old Weather</a:t>
              </a:r>
            </a:p>
          </p:txBody>
        </p:sp>
      </p:grpSp>
      <p:sp>
        <p:nvSpPr>
          <p:cNvPr id="33" name="Rectangle 32"/>
          <p:cNvSpPr/>
          <p:nvPr/>
        </p:nvSpPr>
        <p:spPr>
          <a:xfrm>
            <a:off x="0" y="0"/>
            <a:ext cx="9144000"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6323" name="TextBox 3"/>
          <p:cNvSpPr txBox="1">
            <a:spLocks noChangeArrowheads="1"/>
          </p:cNvSpPr>
          <p:nvPr/>
        </p:nvSpPr>
        <p:spPr bwMode="auto">
          <a:xfrm>
            <a:off x="436563" y="6311900"/>
            <a:ext cx="8369300" cy="460375"/>
          </a:xfrm>
          <a:prstGeom prst="rect">
            <a:avLst/>
          </a:prstGeom>
          <a:noFill/>
          <a:ln w="9525">
            <a:noFill/>
            <a:miter lim="800000"/>
            <a:headEnd/>
            <a:tailEnd/>
          </a:ln>
        </p:spPr>
        <p:txBody>
          <a:bodyPr>
            <a:spAutoFit/>
          </a:bodyPr>
          <a:lstStyle/>
          <a:p>
            <a:pPr algn="ctr"/>
            <a:r>
              <a:rPr lang="en-US">
                <a:latin typeface="Calibri" pitchFamily="34" charset="0"/>
              </a:rPr>
              <a:t> </a:t>
            </a:r>
            <a:r>
              <a:rPr lang="en-US" sz="2400"/>
              <a:t>Transcribed at least one of 1,090,745 pages</a:t>
            </a:r>
            <a:endParaRPr lang="en-US">
              <a:latin typeface="Calibri" pitchFamily="34" charset="0"/>
            </a:endParaRPr>
          </a:p>
        </p:txBody>
      </p:sp>
      <p:pic>
        <p:nvPicPr>
          <p:cNvPr id="56324" name="Picture 3"/>
          <p:cNvPicPr>
            <a:picLocks noChangeArrowheads="1"/>
          </p:cNvPicPr>
          <p:nvPr/>
        </p:nvPicPr>
        <p:blipFill>
          <a:blip r:embed="rId3"/>
          <a:srcRect/>
          <a:stretch>
            <a:fillRect/>
          </a:stretch>
        </p:blipFill>
        <p:spPr bwMode="auto">
          <a:xfrm>
            <a:off x="574675" y="1295400"/>
            <a:ext cx="8094663" cy="4886325"/>
          </a:xfrm>
          <a:prstGeom prst="rect">
            <a:avLst/>
          </a:prstGeom>
          <a:noFill/>
          <a:ln w="9525">
            <a:noFill/>
            <a:miter lim="800000"/>
            <a:headEnd/>
            <a:tailEnd/>
          </a:ln>
        </p:spPr>
      </p:pic>
      <p:sp>
        <p:nvSpPr>
          <p:cNvPr id="9" name="TextBox 8"/>
          <p:cNvSpPr txBox="1"/>
          <p:nvPr/>
        </p:nvSpPr>
        <p:spPr>
          <a:xfrm>
            <a:off x="1219200" y="514350"/>
            <a:ext cx="6707188" cy="676275"/>
          </a:xfrm>
          <a:prstGeom prst="rect">
            <a:avLst/>
          </a:prstGeom>
          <a:noFill/>
        </p:spPr>
        <p:txBody>
          <a:bodyPr wrap="none">
            <a:spAutoFit/>
          </a:bodyPr>
          <a:lstStyle/>
          <a:p>
            <a:pPr algn="ctr" fontAlgn="auto">
              <a:spcBef>
                <a:spcPts val="0"/>
              </a:spcBef>
              <a:spcAft>
                <a:spcPts val="0"/>
              </a:spcAft>
              <a:defRPr/>
            </a:pPr>
            <a:r>
              <a:rPr lang="en-US" sz="38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16,400 citizen-scientists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New-to-science data</a:t>
            </a:r>
            <a:endParaRPr lang="en-US" dirty="0"/>
          </a:p>
        </p:txBody>
      </p:sp>
      <p:sp>
        <p:nvSpPr>
          <p:cNvPr id="3" name="Content Placeholder 2"/>
          <p:cNvSpPr>
            <a:spLocks noGrp="1"/>
          </p:cNvSpPr>
          <p:nvPr>
            <p:ph idx="1"/>
          </p:nvPr>
        </p:nvSpPr>
        <p:spPr>
          <a:xfrm>
            <a:off x="304800" y="4495800"/>
            <a:ext cx="8610600" cy="2133600"/>
          </a:xfrm>
        </p:spPr>
        <p:txBody>
          <a:bodyPr rtlCol="0">
            <a:normAutofit fontScale="70000" lnSpcReduction="20000"/>
          </a:bodyPr>
          <a:lstStyle/>
          <a:p>
            <a:pPr fontAlgn="auto">
              <a:spcAft>
                <a:spcPts val="0"/>
              </a:spcAft>
              <a:buFont typeface="Arial" pitchFamily="34" charset="0"/>
              <a:buChar char="•"/>
              <a:defRPr/>
            </a:pPr>
            <a:r>
              <a:rPr lang="en-US" sz="2800" dirty="0" smtClean="0">
                <a:effectLst>
                  <a:outerShdw blurRad="38100" dist="38100" dir="2700000" algn="tl">
                    <a:srgbClr val="000000">
                      <a:alpha val="43137"/>
                    </a:srgbClr>
                  </a:outerShdw>
                </a:effectLst>
              </a:rPr>
              <a:t>Observations were meticulously </a:t>
            </a:r>
            <a:r>
              <a:rPr lang="en-US" sz="2800" dirty="0">
                <a:effectLst>
                  <a:outerShdw blurRad="38100" dist="38100" dir="2700000" algn="tl">
                    <a:srgbClr val="000000">
                      <a:alpha val="43137"/>
                    </a:srgbClr>
                  </a:outerShdw>
                </a:effectLst>
              </a:rPr>
              <a:t>and scientifically collected and </a:t>
            </a:r>
            <a:r>
              <a:rPr lang="en-US" sz="2800" dirty="0" smtClean="0">
                <a:effectLst>
                  <a:outerShdw blurRad="38100" dist="38100" dir="2700000" algn="tl">
                    <a:srgbClr val="000000">
                      <a:alpha val="43137"/>
                    </a:srgbClr>
                  </a:outerShdw>
                </a:effectLst>
              </a:rPr>
              <a:t>recorded</a:t>
            </a:r>
          </a:p>
          <a:p>
            <a:pPr fontAlgn="auto">
              <a:spcAft>
                <a:spcPts val="0"/>
              </a:spcAft>
              <a:buFont typeface="Arial" pitchFamily="34" charset="0"/>
              <a:buChar char="•"/>
              <a:defRPr/>
            </a:pPr>
            <a:r>
              <a:rPr lang="en-US" sz="2800" dirty="0" smtClean="0">
                <a:effectLst>
                  <a:outerShdw blurRad="38100" dist="38100" dir="2700000" algn="tl">
                    <a:srgbClr val="000000">
                      <a:alpha val="43137"/>
                    </a:srgbClr>
                  </a:outerShdw>
                </a:effectLst>
              </a:rPr>
              <a:t>Preserved in hand-written ship logbooks and other original documents</a:t>
            </a:r>
          </a:p>
          <a:p>
            <a:pPr lvl="1" fontAlgn="auto">
              <a:spcAft>
                <a:spcPts val="0"/>
              </a:spcAft>
              <a:buFont typeface="Arial" pitchFamily="34" charset="0"/>
              <a:buChar char="–"/>
              <a:defRPr/>
            </a:pPr>
            <a:r>
              <a:rPr lang="en-US" sz="2400" dirty="0">
                <a:effectLst>
                  <a:outerShdw blurRad="38100" dist="38100" dir="2700000" algn="tl">
                    <a:srgbClr val="000000">
                      <a:alpha val="43137"/>
                    </a:srgbClr>
                  </a:outerShdw>
                </a:effectLst>
              </a:rPr>
              <a:t>U.S. National Archives and Records Administration (NARA)</a:t>
            </a:r>
          </a:p>
          <a:p>
            <a:pPr lvl="1" fontAlgn="auto">
              <a:spcAft>
                <a:spcPts val="0"/>
              </a:spcAft>
              <a:buFont typeface="Arial" pitchFamily="34" charset="0"/>
              <a:buChar char="–"/>
              <a:defRPr/>
            </a:pPr>
            <a:r>
              <a:rPr lang="en-US" sz="2400" dirty="0">
                <a:effectLst>
                  <a:outerShdw blurRad="38100" dist="38100" dir="2700000" algn="tl">
                    <a:srgbClr val="000000">
                      <a:alpha val="43137"/>
                    </a:srgbClr>
                  </a:outerShdw>
                </a:effectLst>
              </a:rPr>
              <a:t> Examples of other sources</a:t>
            </a:r>
          </a:p>
          <a:p>
            <a:pPr lvl="2" fontAlgn="auto">
              <a:spcAft>
                <a:spcPts val="0"/>
              </a:spcAft>
              <a:buFont typeface="Arial" pitchFamily="34" charset="0"/>
              <a:buChar char="•"/>
              <a:defRPr/>
            </a:pPr>
            <a:r>
              <a:rPr lang="en-US" sz="2000" dirty="0">
                <a:effectLst>
                  <a:outerShdw blurRad="38100" dist="38100" dir="2700000" algn="tl">
                    <a:srgbClr val="000000">
                      <a:alpha val="43137"/>
                    </a:srgbClr>
                  </a:outerShdw>
                </a:effectLst>
              </a:rPr>
              <a:t>Nicholson Whaling Collection at the Providence Public Library</a:t>
            </a:r>
          </a:p>
          <a:p>
            <a:pPr lvl="2" fontAlgn="auto">
              <a:spcAft>
                <a:spcPts val="0"/>
              </a:spcAft>
              <a:buFont typeface="Arial" pitchFamily="34" charset="0"/>
              <a:buChar char="•"/>
              <a:defRPr/>
            </a:pPr>
            <a:r>
              <a:rPr lang="en-US" sz="2000" dirty="0">
                <a:effectLst>
                  <a:outerShdw blurRad="38100" dist="38100" dir="2700000" algn="tl">
                    <a:srgbClr val="000000">
                      <a:alpha val="43137"/>
                    </a:srgbClr>
                  </a:outerShdw>
                </a:effectLst>
              </a:rPr>
              <a:t>New Bedford Whaling Museum via Digital Commonwealth</a:t>
            </a:r>
          </a:p>
          <a:p>
            <a:pPr fontAlgn="auto">
              <a:spcAft>
                <a:spcPts val="0"/>
              </a:spcAft>
              <a:buFont typeface="Arial" pitchFamily="34" charset="0"/>
              <a:buChar char="•"/>
              <a:defRPr/>
            </a:pPr>
            <a:r>
              <a:rPr lang="en-US" sz="2800" dirty="0" smtClean="0">
                <a:effectLst>
                  <a:outerShdw blurRad="38100" dist="38100" dir="2700000" algn="tl">
                    <a:srgbClr val="000000">
                      <a:alpha val="43137"/>
                    </a:srgbClr>
                  </a:outerShdw>
                </a:effectLst>
              </a:rPr>
              <a:t>Observations </a:t>
            </a:r>
            <a:r>
              <a:rPr lang="en-US" sz="2800" dirty="0">
                <a:effectLst>
                  <a:outerShdw blurRad="38100" dist="38100" dir="2700000" algn="tl">
                    <a:srgbClr val="000000">
                      <a:alpha val="43137"/>
                    </a:srgbClr>
                  </a:outerShdw>
                </a:effectLst>
              </a:rPr>
              <a:t>represent one of the largest and most underutilized collections of </a:t>
            </a:r>
            <a:r>
              <a:rPr lang="en-US" sz="2800" dirty="0" smtClean="0">
                <a:effectLst>
                  <a:outerShdw blurRad="38100" dist="38100" dir="2700000" algn="tl">
                    <a:srgbClr val="000000">
                      <a:alpha val="43137"/>
                    </a:srgbClr>
                  </a:outerShdw>
                </a:effectLst>
              </a:rPr>
              <a:t>meteorological </a:t>
            </a:r>
            <a:r>
              <a:rPr lang="en-US" sz="2800" dirty="0">
                <a:effectLst>
                  <a:outerShdw blurRad="38100" dist="38100" dir="2700000" algn="tl">
                    <a:srgbClr val="000000">
                      <a:alpha val="43137"/>
                    </a:srgbClr>
                  </a:outerShdw>
                </a:effectLst>
              </a:rPr>
              <a:t>and marine environmental data in </a:t>
            </a:r>
            <a:r>
              <a:rPr lang="en-US" sz="2800" dirty="0" smtClean="0">
                <a:effectLst>
                  <a:outerShdw blurRad="38100" dist="38100" dir="2700000" algn="tl">
                    <a:srgbClr val="000000">
                      <a:alpha val="43137"/>
                    </a:srgbClr>
                  </a:outerShdw>
                </a:effectLst>
              </a:rPr>
              <a:t>existence</a:t>
            </a:r>
          </a:p>
        </p:txBody>
      </p:sp>
      <p:sp>
        <p:nvSpPr>
          <p:cNvPr id="4" name="Slide Number Placeholder 3"/>
          <p:cNvSpPr>
            <a:spLocks noGrp="1"/>
          </p:cNvSpPr>
          <p:nvPr>
            <p:ph type="sldNum" sz="quarter" idx="12"/>
          </p:nvPr>
        </p:nvSpPr>
        <p:spPr/>
        <p:txBody>
          <a:bodyPr/>
          <a:lstStyle/>
          <a:p>
            <a:pPr>
              <a:defRPr/>
            </a:pPr>
            <a:fld id="{7544F02C-875D-48F0-93BA-55F4BFE91CF9}" type="slidenum">
              <a:rPr lang="en-US"/>
              <a:pPr>
                <a:defRPr/>
              </a:pPr>
              <a:t>3</a:t>
            </a:fld>
            <a:endParaRPr lang="en-US"/>
          </a:p>
        </p:txBody>
      </p:sp>
      <p:pic>
        <p:nvPicPr>
          <p:cNvPr id="21508" name="Picture 6"/>
          <p:cNvPicPr>
            <a:picLocks noChangeAspect="1"/>
          </p:cNvPicPr>
          <p:nvPr/>
        </p:nvPicPr>
        <p:blipFill>
          <a:blip r:embed="rId2"/>
          <a:srcRect l="2" r="48083" b="72552"/>
          <a:stretch>
            <a:fillRect/>
          </a:stretch>
        </p:blipFill>
        <p:spPr bwMode="auto">
          <a:xfrm>
            <a:off x="762000" y="1387475"/>
            <a:ext cx="7239000" cy="2803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086225" y="3606800"/>
            <a:ext cx="5057775" cy="31178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0" y="4083050"/>
            <a:ext cx="9144000" cy="27749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0419" name="Group 2"/>
          <p:cNvGrpSpPr>
            <a:grpSpLocks/>
          </p:cNvGrpSpPr>
          <p:nvPr/>
        </p:nvGrpSpPr>
        <p:grpSpPr bwMode="auto">
          <a:xfrm>
            <a:off x="-31750" y="-49213"/>
            <a:ext cx="1173163" cy="279401"/>
            <a:chOff x="-31466" y="-49832"/>
            <a:chExt cx="1173398" cy="280221"/>
          </a:xfrm>
        </p:grpSpPr>
        <p:sp>
          <p:nvSpPr>
            <p:cNvPr id="13" name="Rectangle 12"/>
            <p:cNvSpPr/>
            <p:nvPr/>
          </p:nvSpPr>
          <p:spPr>
            <a:xfrm>
              <a:off x="3466" y="1118"/>
              <a:ext cx="1128939" cy="22927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TextBox 13"/>
            <p:cNvSpPr txBox="1"/>
            <p:nvPr/>
          </p:nvSpPr>
          <p:spPr>
            <a:xfrm>
              <a:off x="-31466" y="-49832"/>
              <a:ext cx="1173398" cy="274320"/>
            </a:xfrm>
            <a:prstGeom prst="rect">
              <a:avLst/>
            </a:prstGeom>
            <a:noFill/>
          </p:spPr>
          <p:txBody>
            <a:bodyPr wrap="none">
              <a:spAutoFit/>
            </a:bodyPr>
            <a:lstStyle/>
            <a:p>
              <a:pPr fontAlgn="auto">
                <a:spcBef>
                  <a:spcPts val="0"/>
                </a:spcBef>
                <a:spcAft>
                  <a:spcPts val="0"/>
                </a:spcAft>
                <a:defRPr/>
              </a:pPr>
              <a:r>
                <a:rPr lang="en-US" sz="1400" b="1" dirty="0">
                  <a:solidFill>
                    <a:schemeClr val="bg1"/>
                  </a:solidFill>
                  <a:effectLst>
                    <a:innerShdw blurRad="63500" dist="50800" dir="16200000">
                      <a:prstClr val="black">
                        <a:alpha val="50000"/>
                      </a:prstClr>
                    </a:innerShdw>
                  </a:effectLst>
                  <a:latin typeface="Times New Roman" pitchFamily="18" charset="0"/>
                  <a:cs typeface="Times New Roman" pitchFamily="18" charset="0"/>
                </a:rPr>
                <a:t>Old Weather</a:t>
              </a:r>
            </a:p>
          </p:txBody>
        </p:sp>
      </p:grpSp>
      <p:sp>
        <p:nvSpPr>
          <p:cNvPr id="33" name="Rectangle 32"/>
          <p:cNvSpPr/>
          <p:nvPr/>
        </p:nvSpPr>
        <p:spPr>
          <a:xfrm>
            <a:off x="0" y="0"/>
            <a:ext cx="9144000"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0421" name="Picture 5"/>
          <p:cNvPicPr>
            <a:picLocks noChangeAspect="1" noChangeArrowheads="1"/>
          </p:cNvPicPr>
          <p:nvPr/>
        </p:nvPicPr>
        <p:blipFill>
          <a:blip r:embed="rId3"/>
          <a:srcRect l="3708" r="4288"/>
          <a:stretch>
            <a:fillRect/>
          </a:stretch>
        </p:blipFill>
        <p:spPr bwMode="auto">
          <a:xfrm>
            <a:off x="4210050" y="3719513"/>
            <a:ext cx="4933950" cy="3141662"/>
          </a:xfrm>
          <a:prstGeom prst="rect">
            <a:avLst/>
          </a:prstGeom>
          <a:noFill/>
          <a:ln w="9525">
            <a:noFill/>
            <a:miter lim="800000"/>
            <a:headEnd/>
            <a:tailEnd/>
          </a:ln>
        </p:spPr>
      </p:pic>
      <p:pic>
        <p:nvPicPr>
          <p:cNvPr id="60422" name="Picture 4"/>
          <p:cNvPicPr>
            <a:picLocks noChangeAspect="1" noChangeArrowheads="1"/>
          </p:cNvPicPr>
          <p:nvPr/>
        </p:nvPicPr>
        <p:blipFill>
          <a:blip r:embed="rId4"/>
          <a:srcRect l="2386" t="14238" r="4509" b="6767"/>
          <a:stretch>
            <a:fillRect/>
          </a:stretch>
        </p:blipFill>
        <p:spPr bwMode="auto">
          <a:xfrm>
            <a:off x="3175" y="4235450"/>
            <a:ext cx="5230813" cy="2601913"/>
          </a:xfrm>
          <a:prstGeom prst="rect">
            <a:avLst/>
          </a:prstGeom>
          <a:noFill/>
          <a:ln w="9525">
            <a:noFill/>
            <a:miter lim="800000"/>
            <a:headEnd/>
            <a:tailEnd/>
          </a:ln>
        </p:spPr>
      </p:pic>
      <p:sp>
        <p:nvSpPr>
          <p:cNvPr id="12" name="TextBox 11"/>
          <p:cNvSpPr txBox="1"/>
          <p:nvPr/>
        </p:nvSpPr>
        <p:spPr>
          <a:xfrm>
            <a:off x="944563" y="514350"/>
            <a:ext cx="7256462" cy="676275"/>
          </a:xfrm>
          <a:prstGeom prst="rect">
            <a:avLst/>
          </a:prstGeom>
          <a:noFill/>
        </p:spPr>
        <p:txBody>
          <a:bodyPr wrap="none">
            <a:spAutoFit/>
          </a:bodyPr>
          <a:lstStyle/>
          <a:p>
            <a:pPr algn="ctr" fontAlgn="auto">
              <a:spcBef>
                <a:spcPts val="0"/>
              </a:spcBef>
              <a:spcAft>
                <a:spcPts val="0"/>
              </a:spcAft>
              <a:defRPr/>
            </a:pPr>
            <a:r>
              <a:rPr lang="en-US" sz="38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Extraordinary value-added</a:t>
            </a:r>
          </a:p>
        </p:txBody>
      </p:sp>
      <p:sp>
        <p:nvSpPr>
          <p:cNvPr id="60424" name="TextBox 14"/>
          <p:cNvSpPr txBox="1">
            <a:spLocks noChangeArrowheads="1"/>
          </p:cNvSpPr>
          <p:nvPr/>
        </p:nvSpPr>
        <p:spPr bwMode="auto">
          <a:xfrm>
            <a:off x="1003300" y="1612900"/>
            <a:ext cx="7418388" cy="1568450"/>
          </a:xfrm>
          <a:prstGeom prst="rect">
            <a:avLst/>
          </a:prstGeom>
          <a:noFill/>
          <a:ln w="9525">
            <a:noFill/>
            <a:miter lim="800000"/>
            <a:headEnd/>
            <a:tailEnd/>
          </a:ln>
        </p:spPr>
        <p:txBody>
          <a:bodyPr>
            <a:spAutoFit/>
          </a:bodyPr>
          <a:lstStyle/>
          <a:p>
            <a:r>
              <a:rPr lang="en-US" sz="2400"/>
              <a:t>Citizen-scientists ( -historians &amp; -archivists) produce their own research and project reference material </a:t>
            </a:r>
          </a:p>
          <a:p>
            <a:endParaRPr lang="en-US" sz="2400"/>
          </a:p>
          <a:p>
            <a:r>
              <a:rPr lang="en-US" sz="2400"/>
              <a:t>Could not be done with a top-down approach</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890963"/>
            <a:ext cx="9144000" cy="2987675"/>
          </a:xfrm>
          <a:prstGeom prst="rect">
            <a:avLst/>
          </a:prstGeom>
          <a:solidFill>
            <a:schemeClr val="bg2">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4514" name="Group 2"/>
          <p:cNvGrpSpPr>
            <a:grpSpLocks/>
          </p:cNvGrpSpPr>
          <p:nvPr/>
        </p:nvGrpSpPr>
        <p:grpSpPr bwMode="auto">
          <a:xfrm>
            <a:off x="-31750" y="-49213"/>
            <a:ext cx="1173163" cy="279401"/>
            <a:chOff x="-31466" y="-49832"/>
            <a:chExt cx="1173398" cy="280221"/>
          </a:xfrm>
        </p:grpSpPr>
        <p:sp>
          <p:nvSpPr>
            <p:cNvPr id="13" name="Rectangle 12"/>
            <p:cNvSpPr/>
            <p:nvPr/>
          </p:nvSpPr>
          <p:spPr>
            <a:xfrm>
              <a:off x="3466" y="1118"/>
              <a:ext cx="1128939" cy="22927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TextBox 13"/>
            <p:cNvSpPr txBox="1"/>
            <p:nvPr/>
          </p:nvSpPr>
          <p:spPr>
            <a:xfrm>
              <a:off x="-31466" y="-49832"/>
              <a:ext cx="1173398" cy="274320"/>
            </a:xfrm>
            <a:prstGeom prst="rect">
              <a:avLst/>
            </a:prstGeom>
            <a:noFill/>
          </p:spPr>
          <p:txBody>
            <a:bodyPr wrap="none">
              <a:spAutoFit/>
            </a:bodyPr>
            <a:lstStyle/>
            <a:p>
              <a:pPr fontAlgn="auto">
                <a:spcBef>
                  <a:spcPts val="0"/>
                </a:spcBef>
                <a:spcAft>
                  <a:spcPts val="0"/>
                </a:spcAft>
                <a:defRPr/>
              </a:pPr>
              <a:r>
                <a:rPr lang="en-US" sz="1400" b="1" dirty="0">
                  <a:solidFill>
                    <a:schemeClr val="bg1"/>
                  </a:solidFill>
                  <a:effectLst>
                    <a:innerShdw blurRad="63500" dist="50800" dir="16200000">
                      <a:prstClr val="black">
                        <a:alpha val="50000"/>
                      </a:prstClr>
                    </a:innerShdw>
                  </a:effectLst>
                  <a:latin typeface="Times New Roman" pitchFamily="18" charset="0"/>
                  <a:cs typeface="Times New Roman" pitchFamily="18" charset="0"/>
                </a:rPr>
                <a:t>Old Weather</a:t>
              </a:r>
            </a:p>
          </p:txBody>
        </p:sp>
      </p:grpSp>
      <p:sp>
        <p:nvSpPr>
          <p:cNvPr id="33" name="Rectangle 32"/>
          <p:cNvSpPr/>
          <p:nvPr/>
        </p:nvSpPr>
        <p:spPr>
          <a:xfrm>
            <a:off x="0" y="0"/>
            <a:ext cx="9144000"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extBox 5"/>
          <p:cNvSpPr txBox="1"/>
          <p:nvPr/>
        </p:nvSpPr>
        <p:spPr>
          <a:xfrm>
            <a:off x="1019175" y="514350"/>
            <a:ext cx="7108825" cy="676275"/>
          </a:xfrm>
          <a:prstGeom prst="rect">
            <a:avLst/>
          </a:prstGeom>
          <a:noFill/>
        </p:spPr>
        <p:txBody>
          <a:bodyPr wrap="none">
            <a:spAutoFit/>
          </a:bodyPr>
          <a:lstStyle/>
          <a:p>
            <a:pPr algn="ctr" fontAlgn="auto">
              <a:spcBef>
                <a:spcPts val="0"/>
              </a:spcBef>
              <a:spcAft>
                <a:spcPts val="0"/>
              </a:spcAft>
              <a:defRPr/>
            </a:pPr>
            <a:r>
              <a:rPr lang="en-US" sz="38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Unexpected contributions</a:t>
            </a:r>
          </a:p>
        </p:txBody>
      </p:sp>
      <p:sp>
        <p:nvSpPr>
          <p:cNvPr id="64517" name="TextBox 9"/>
          <p:cNvSpPr txBox="1">
            <a:spLocks noChangeArrowheads="1"/>
          </p:cNvSpPr>
          <p:nvPr/>
        </p:nvSpPr>
        <p:spPr bwMode="auto">
          <a:xfrm>
            <a:off x="1003300" y="1612900"/>
            <a:ext cx="7418388" cy="1200150"/>
          </a:xfrm>
          <a:prstGeom prst="rect">
            <a:avLst/>
          </a:prstGeom>
          <a:noFill/>
          <a:ln w="9525">
            <a:noFill/>
            <a:miter lim="800000"/>
            <a:headEnd/>
            <a:tailEnd/>
          </a:ln>
        </p:spPr>
        <p:txBody>
          <a:bodyPr>
            <a:spAutoFit/>
          </a:bodyPr>
          <a:lstStyle/>
          <a:p>
            <a:r>
              <a:rPr lang="en-US" sz="2400"/>
              <a:t>Wm. Dall’s notebooks from the Coast Survey schooner </a:t>
            </a:r>
            <a:r>
              <a:rPr lang="en-US" sz="2400" i="1"/>
              <a:t>Yukon</a:t>
            </a:r>
            <a:r>
              <a:rPr lang="en-US" sz="2400"/>
              <a:t> (Smithsonian Institution Archive and Field Book Project)</a:t>
            </a:r>
          </a:p>
        </p:txBody>
      </p:sp>
      <p:pic>
        <p:nvPicPr>
          <p:cNvPr id="64518" name="Picture 4"/>
          <p:cNvPicPr>
            <a:picLocks noChangeAspect="1" noChangeArrowheads="1"/>
          </p:cNvPicPr>
          <p:nvPr/>
        </p:nvPicPr>
        <p:blipFill>
          <a:blip r:embed="rId3"/>
          <a:srcRect/>
          <a:stretch>
            <a:fillRect/>
          </a:stretch>
        </p:blipFill>
        <p:spPr bwMode="auto">
          <a:xfrm rot="5025130">
            <a:off x="523875" y="2846388"/>
            <a:ext cx="4067175" cy="5076825"/>
          </a:xfrm>
          <a:prstGeom prst="rect">
            <a:avLst/>
          </a:prstGeom>
          <a:noFill/>
          <a:ln w="9525">
            <a:noFill/>
            <a:miter lim="800000"/>
            <a:headEnd/>
            <a:tailEnd/>
          </a:ln>
        </p:spPr>
      </p:pic>
      <p:pic>
        <p:nvPicPr>
          <p:cNvPr id="64519" name="Picture 3"/>
          <p:cNvPicPr>
            <a:picLocks noChangeAspect="1" noChangeArrowheads="1"/>
          </p:cNvPicPr>
          <p:nvPr/>
        </p:nvPicPr>
        <p:blipFill>
          <a:blip r:embed="rId4"/>
          <a:srcRect/>
          <a:stretch>
            <a:fillRect/>
          </a:stretch>
        </p:blipFill>
        <p:spPr bwMode="auto">
          <a:xfrm rot="-5233596">
            <a:off x="5748338" y="2881313"/>
            <a:ext cx="3990975" cy="4981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1BB38595-A807-4658-AEFE-8B5F6987AE17}" type="slidenum">
              <a:rPr lang="en-US"/>
              <a:pPr>
                <a:defRPr/>
              </a:pPr>
              <a:t>32</a:t>
            </a:fld>
            <a:endParaRPr lang="en-US"/>
          </a:p>
        </p:txBody>
      </p:sp>
      <p:sp>
        <p:nvSpPr>
          <p:cNvPr id="5" name="Rectangle 4"/>
          <p:cNvSpPr/>
          <p:nvPr/>
        </p:nvSpPr>
        <p:spPr>
          <a:xfrm>
            <a:off x="0" y="0"/>
            <a:ext cx="9144000" cy="2667000"/>
          </a:xfrm>
          <a:prstGeom prst="rect">
            <a:avLst/>
          </a:prstGeom>
          <a:solidFill>
            <a:srgbClr val="DED9C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5"/>
          <p:cNvSpPr txBox="1"/>
          <p:nvPr/>
        </p:nvSpPr>
        <p:spPr>
          <a:xfrm>
            <a:off x="1897390" y="304800"/>
            <a:ext cx="5349221" cy="677108"/>
          </a:xfrm>
          <a:prstGeom prst="rect">
            <a:avLst/>
          </a:prstGeom>
          <a:noFill/>
        </p:spPr>
        <p:txBody>
          <a:bodyPr wrap="none">
            <a:spAutoFit/>
          </a:bodyPr>
          <a:lstStyle/>
          <a:p>
            <a:pPr algn="ctr" fontAlgn="auto">
              <a:spcBef>
                <a:spcPts val="0"/>
              </a:spcBef>
              <a:spcAft>
                <a:spcPts val="0"/>
              </a:spcAft>
              <a:defRPr/>
            </a:pPr>
            <a:r>
              <a:rPr lang="en-US" sz="3800" dirty="0" smtClean="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PROJECT WEBSITE</a:t>
            </a:r>
            <a:endParaRPr lang="en-US" sz="38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endParaRPr>
          </a:p>
        </p:txBody>
      </p:sp>
      <p:sp>
        <p:nvSpPr>
          <p:cNvPr id="50177" name="Title 1"/>
          <p:cNvSpPr>
            <a:spLocks noGrp="1"/>
          </p:cNvSpPr>
          <p:nvPr>
            <p:ph type="title"/>
          </p:nvPr>
        </p:nvSpPr>
        <p:spPr>
          <a:xfrm>
            <a:off x="457200" y="762000"/>
            <a:ext cx="8229600" cy="762000"/>
          </a:xfrm>
        </p:spPr>
        <p:txBody>
          <a:bodyPr/>
          <a:lstStyle/>
          <a:p>
            <a:r>
              <a:rPr lang="en-US" sz="3600" b="1" i="1" dirty="0" smtClean="0">
                <a:solidFill>
                  <a:srgbClr val="D24C33"/>
                </a:solidFill>
              </a:rPr>
              <a:t>www.pmel.noaa.gov/arctic/rediscover</a:t>
            </a:r>
          </a:p>
        </p:txBody>
      </p:sp>
      <p:pic>
        <p:nvPicPr>
          <p:cNvPr id="50179" name="Picture 2"/>
          <p:cNvPicPr>
            <a:picLocks noChangeAspect="1" noChangeArrowheads="1"/>
          </p:cNvPicPr>
          <p:nvPr/>
        </p:nvPicPr>
        <p:blipFill>
          <a:blip r:embed="rId2"/>
          <a:srcRect/>
          <a:stretch>
            <a:fillRect/>
          </a:stretch>
        </p:blipFill>
        <p:spPr bwMode="auto">
          <a:xfrm>
            <a:off x="800100" y="1584310"/>
            <a:ext cx="7543801" cy="5197490"/>
          </a:xfrm>
          <a:prstGeom prst="rect">
            <a:avLst/>
          </a:prstGeom>
          <a:noFill/>
          <a:ln w="9525">
            <a:noFill/>
            <a:miter lim="800000"/>
            <a:headEnd/>
            <a:tailEnd/>
          </a:ln>
        </p:spPr>
      </p:pic>
    </p:spTree>
    <p:extLst>
      <p:ext uri="{BB962C8B-B14F-4D97-AF65-F5344CB8AC3E}">
        <p14:creationId xmlns:p14="http://schemas.microsoft.com/office/powerpoint/2010/main" val="24417022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7625" y="-19050"/>
            <a:ext cx="2003425" cy="261938"/>
          </a:xfrm>
          <a:prstGeom prst="rect">
            <a:avLst/>
          </a:prstGeom>
        </p:spPr>
        <p:txBody>
          <a:bodyPr wrap="none">
            <a:spAutoFit/>
          </a:bodyPr>
          <a:lstStyle/>
          <a:p>
            <a:pPr fontAlgn="auto">
              <a:spcBef>
                <a:spcPts val="0"/>
              </a:spcBef>
              <a:spcAft>
                <a:spcPts val="0"/>
              </a:spcAft>
              <a:defRPr/>
            </a:pPr>
            <a:r>
              <a:rPr lang="en-US" sz="11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ARCTIC </a:t>
            </a:r>
            <a:r>
              <a:rPr lang="en-US" sz="1100" dirty="0">
                <a:solidFill>
                  <a:srgbClr val="BD3803"/>
                </a:solidFill>
                <a:effectLst>
                  <a:outerShdw blurRad="38100" dist="38100" dir="2700000" algn="tl">
                    <a:srgbClr val="000000">
                      <a:alpha val="43137"/>
                    </a:srgbClr>
                  </a:outerShdw>
                </a:effectLst>
                <a:latin typeface="Arial Black" pitchFamily="34" charset="0"/>
                <a:cs typeface="+mn-cs"/>
              </a:rPr>
              <a:t>RE</a:t>
            </a:r>
            <a:r>
              <a:rPr lang="en-US" sz="11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DISCOVERY </a:t>
            </a:r>
            <a:endParaRPr lang="en-US" sz="1100" dirty="0">
              <a:latin typeface="+mn-lt"/>
              <a:cs typeface="+mn-cs"/>
            </a:endParaRPr>
          </a:p>
        </p:txBody>
      </p:sp>
      <p:sp>
        <p:nvSpPr>
          <p:cNvPr id="33" name="Rectangle 32"/>
          <p:cNvSpPr/>
          <p:nvPr/>
        </p:nvSpPr>
        <p:spPr>
          <a:xfrm>
            <a:off x="0" y="0"/>
            <a:ext cx="9144000"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7" name="TextBox 26"/>
          <p:cNvSpPr txBox="1"/>
          <p:nvPr/>
        </p:nvSpPr>
        <p:spPr>
          <a:xfrm>
            <a:off x="1528763" y="365125"/>
            <a:ext cx="6069012" cy="984250"/>
          </a:xfrm>
          <a:prstGeom prst="rect">
            <a:avLst/>
          </a:prstGeom>
          <a:noFill/>
        </p:spPr>
        <p:txBody>
          <a:bodyPr wrap="none">
            <a:spAutoFit/>
          </a:bodyPr>
          <a:lstStyle/>
          <a:p>
            <a:pPr algn="ctr" fontAlgn="auto">
              <a:spcBef>
                <a:spcPts val="0"/>
              </a:spcBef>
              <a:spcAft>
                <a:spcPts val="0"/>
              </a:spcAft>
              <a:defRPr/>
            </a:pPr>
            <a:r>
              <a:rPr lang="en-US" sz="38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A Look Back</a:t>
            </a:r>
          </a:p>
          <a:p>
            <a:pPr algn="ctr" fontAlgn="auto">
              <a:spcBef>
                <a:spcPts val="0"/>
              </a:spcBef>
              <a:spcAft>
                <a:spcPts val="0"/>
              </a:spcAft>
              <a:defRPr/>
            </a:pPr>
            <a:r>
              <a:rPr lang="en-US" sz="20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Photograph and moving picture collection</a:t>
            </a:r>
          </a:p>
        </p:txBody>
      </p:sp>
      <p:pic>
        <p:nvPicPr>
          <p:cNvPr id="66564" name="Picture 15" descr="Portz_picture_sml.jpg"/>
          <p:cNvPicPr>
            <a:picLocks noChangeAspect="1"/>
          </p:cNvPicPr>
          <p:nvPr/>
        </p:nvPicPr>
        <p:blipFill>
          <a:blip r:embed="rId3"/>
          <a:srcRect/>
          <a:stretch>
            <a:fillRect/>
          </a:stretch>
        </p:blipFill>
        <p:spPr bwMode="auto">
          <a:xfrm rot="-533669">
            <a:off x="47625" y="4956175"/>
            <a:ext cx="2416175" cy="1987550"/>
          </a:xfrm>
          <a:prstGeom prst="rect">
            <a:avLst/>
          </a:prstGeom>
          <a:noFill/>
          <a:ln w="9525">
            <a:noFill/>
            <a:miter lim="800000"/>
            <a:headEnd/>
            <a:tailEnd/>
          </a:ln>
        </p:spPr>
      </p:pic>
      <p:pic>
        <p:nvPicPr>
          <p:cNvPr id="66565" name="Picture 17" descr="84_94_1.tif"/>
          <p:cNvPicPr>
            <a:picLocks noChangeAspect="1"/>
          </p:cNvPicPr>
          <p:nvPr/>
        </p:nvPicPr>
        <p:blipFill>
          <a:blip r:embed="rId4"/>
          <a:srcRect/>
          <a:stretch>
            <a:fillRect/>
          </a:stretch>
        </p:blipFill>
        <p:spPr bwMode="auto">
          <a:xfrm>
            <a:off x="0" y="2486025"/>
            <a:ext cx="3125788" cy="2092325"/>
          </a:xfrm>
          <a:prstGeom prst="rect">
            <a:avLst/>
          </a:prstGeom>
          <a:noFill/>
          <a:ln w="9525">
            <a:noFill/>
            <a:miter lim="800000"/>
            <a:headEnd/>
            <a:tailEnd/>
          </a:ln>
        </p:spPr>
      </p:pic>
      <p:pic>
        <p:nvPicPr>
          <p:cNvPr id="66566" name="Picture 19" descr="84_44_08_no_border.tif"/>
          <p:cNvPicPr>
            <a:picLocks noChangeAspect="1"/>
          </p:cNvPicPr>
          <p:nvPr/>
        </p:nvPicPr>
        <p:blipFill>
          <a:blip r:embed="rId5"/>
          <a:srcRect/>
          <a:stretch>
            <a:fillRect/>
          </a:stretch>
        </p:blipFill>
        <p:spPr bwMode="auto">
          <a:xfrm>
            <a:off x="6886575" y="2509838"/>
            <a:ext cx="2257425" cy="3835400"/>
          </a:xfrm>
          <a:prstGeom prst="rect">
            <a:avLst/>
          </a:prstGeom>
          <a:noFill/>
          <a:ln w="9525">
            <a:noFill/>
            <a:miter lim="800000"/>
            <a:headEnd/>
            <a:tailEnd/>
          </a:ln>
        </p:spPr>
      </p:pic>
      <p:sp>
        <p:nvSpPr>
          <p:cNvPr id="66567" name="TextBox 20"/>
          <p:cNvSpPr txBox="1">
            <a:spLocks noChangeArrowheads="1"/>
          </p:cNvSpPr>
          <p:nvPr/>
        </p:nvSpPr>
        <p:spPr bwMode="auto">
          <a:xfrm>
            <a:off x="2636838" y="6354763"/>
            <a:ext cx="2098675" cy="461962"/>
          </a:xfrm>
          <a:prstGeom prst="rect">
            <a:avLst/>
          </a:prstGeom>
          <a:noFill/>
          <a:ln w="9525">
            <a:noFill/>
            <a:miter lim="800000"/>
            <a:headEnd/>
            <a:tailEnd/>
          </a:ln>
        </p:spPr>
        <p:txBody>
          <a:bodyPr>
            <a:spAutoFit/>
          </a:bodyPr>
          <a:lstStyle/>
          <a:p>
            <a:r>
              <a:rPr lang="en-US" sz="1200"/>
              <a:t>Hallie Portz’s capstone project poster (UW iSchool)</a:t>
            </a:r>
          </a:p>
        </p:txBody>
      </p:sp>
      <p:sp>
        <p:nvSpPr>
          <p:cNvPr id="66568" name="TextBox 21"/>
          <p:cNvSpPr txBox="1">
            <a:spLocks noChangeArrowheads="1"/>
          </p:cNvSpPr>
          <p:nvPr/>
        </p:nvSpPr>
        <p:spPr bwMode="auto">
          <a:xfrm>
            <a:off x="-66675" y="4557713"/>
            <a:ext cx="2097088" cy="277812"/>
          </a:xfrm>
          <a:prstGeom prst="rect">
            <a:avLst/>
          </a:prstGeom>
          <a:noFill/>
          <a:ln w="9525">
            <a:noFill/>
            <a:miter lim="800000"/>
            <a:headEnd/>
            <a:tailEnd/>
          </a:ln>
        </p:spPr>
        <p:txBody>
          <a:bodyPr>
            <a:spAutoFit/>
          </a:bodyPr>
          <a:lstStyle/>
          <a:p>
            <a:r>
              <a:rPr lang="en-US" sz="1200"/>
              <a:t>USRC </a:t>
            </a:r>
            <a:r>
              <a:rPr lang="en-US" sz="1200" i="1"/>
              <a:t>Corwin</a:t>
            </a:r>
          </a:p>
        </p:txBody>
      </p:sp>
      <p:sp>
        <p:nvSpPr>
          <p:cNvPr id="66569" name="TextBox 22"/>
          <p:cNvSpPr txBox="1">
            <a:spLocks noChangeArrowheads="1"/>
          </p:cNvSpPr>
          <p:nvPr/>
        </p:nvSpPr>
        <p:spPr bwMode="auto">
          <a:xfrm>
            <a:off x="3346450" y="4730750"/>
            <a:ext cx="2098675" cy="277813"/>
          </a:xfrm>
          <a:prstGeom prst="rect">
            <a:avLst/>
          </a:prstGeom>
          <a:noFill/>
          <a:ln w="9525">
            <a:noFill/>
            <a:miter lim="800000"/>
            <a:headEnd/>
            <a:tailEnd/>
          </a:ln>
        </p:spPr>
        <p:txBody>
          <a:bodyPr>
            <a:spAutoFit/>
          </a:bodyPr>
          <a:lstStyle/>
          <a:p>
            <a:r>
              <a:rPr lang="en-US" sz="1200"/>
              <a:t>Crew of the </a:t>
            </a:r>
            <a:r>
              <a:rPr lang="en-US" sz="1200" i="1"/>
              <a:t>Bear</a:t>
            </a:r>
          </a:p>
        </p:txBody>
      </p:sp>
      <p:sp>
        <p:nvSpPr>
          <p:cNvPr id="66570" name="TextBox 23"/>
          <p:cNvSpPr txBox="1">
            <a:spLocks noChangeArrowheads="1"/>
          </p:cNvSpPr>
          <p:nvPr/>
        </p:nvSpPr>
        <p:spPr bwMode="auto">
          <a:xfrm>
            <a:off x="6892925" y="6375400"/>
            <a:ext cx="2409825" cy="461963"/>
          </a:xfrm>
          <a:prstGeom prst="rect">
            <a:avLst/>
          </a:prstGeom>
          <a:noFill/>
          <a:ln w="9525">
            <a:noFill/>
            <a:miter lim="800000"/>
            <a:headEnd/>
            <a:tailEnd/>
          </a:ln>
        </p:spPr>
        <p:txBody>
          <a:bodyPr>
            <a:spAutoFit/>
          </a:bodyPr>
          <a:lstStyle/>
          <a:p>
            <a:pPr algn="ctr"/>
            <a:r>
              <a:rPr lang="en-US" sz="1200"/>
              <a:t>Photographer aloft </a:t>
            </a:r>
          </a:p>
          <a:p>
            <a:pPr algn="ctr"/>
            <a:r>
              <a:rPr lang="en-US" sz="1200"/>
              <a:t>on </a:t>
            </a:r>
            <a:r>
              <a:rPr lang="en-US" sz="1200" i="1"/>
              <a:t>Northland</a:t>
            </a:r>
          </a:p>
        </p:txBody>
      </p:sp>
      <p:pic>
        <p:nvPicPr>
          <p:cNvPr id="66571" name="Picture 16" descr="78.10_3.tif"/>
          <p:cNvPicPr>
            <a:picLocks noChangeAspect="1"/>
          </p:cNvPicPr>
          <p:nvPr/>
        </p:nvPicPr>
        <p:blipFill>
          <a:blip r:embed="rId6"/>
          <a:srcRect/>
          <a:stretch>
            <a:fillRect/>
          </a:stretch>
        </p:blipFill>
        <p:spPr bwMode="auto">
          <a:xfrm>
            <a:off x="3346450" y="2505075"/>
            <a:ext cx="3351213" cy="2119313"/>
          </a:xfrm>
          <a:prstGeom prst="rect">
            <a:avLst/>
          </a:prstGeom>
          <a:noFill/>
          <a:ln w="9525">
            <a:noFill/>
            <a:miter lim="800000"/>
            <a:headEnd/>
            <a:tailEnd/>
          </a:ln>
        </p:spPr>
      </p:pic>
      <p:pic>
        <p:nvPicPr>
          <p:cNvPr id="66572" name="Picture 18" descr="08_50_46.tif"/>
          <p:cNvPicPr>
            <a:picLocks noChangeAspect="1"/>
          </p:cNvPicPr>
          <p:nvPr/>
        </p:nvPicPr>
        <p:blipFill>
          <a:blip r:embed="rId7"/>
          <a:srcRect/>
          <a:stretch>
            <a:fillRect/>
          </a:stretch>
        </p:blipFill>
        <p:spPr bwMode="auto">
          <a:xfrm>
            <a:off x="4735513" y="4791075"/>
            <a:ext cx="1962150" cy="1349375"/>
          </a:xfrm>
          <a:prstGeom prst="rect">
            <a:avLst/>
          </a:prstGeom>
          <a:noFill/>
          <a:ln w="9525">
            <a:noFill/>
            <a:miter lim="800000"/>
            <a:headEnd/>
            <a:tailEnd/>
          </a:ln>
        </p:spPr>
      </p:pic>
      <p:sp>
        <p:nvSpPr>
          <p:cNvPr id="66573" name="TextBox 13"/>
          <p:cNvSpPr txBox="1">
            <a:spLocks noChangeArrowheads="1"/>
          </p:cNvSpPr>
          <p:nvPr/>
        </p:nvSpPr>
        <p:spPr bwMode="auto">
          <a:xfrm>
            <a:off x="169863" y="1646238"/>
            <a:ext cx="8888412" cy="460375"/>
          </a:xfrm>
          <a:prstGeom prst="rect">
            <a:avLst/>
          </a:prstGeom>
          <a:noFill/>
          <a:ln w="9525">
            <a:noFill/>
            <a:miter lim="800000"/>
            <a:headEnd/>
            <a:tailEnd/>
          </a:ln>
        </p:spPr>
        <p:txBody>
          <a:bodyPr>
            <a:spAutoFit/>
          </a:bodyPr>
          <a:lstStyle/>
          <a:p>
            <a:r>
              <a:rPr lang="en-US" sz="2400">
                <a:solidFill>
                  <a:srgbClr val="000000"/>
                </a:solidFill>
              </a:rPr>
              <a:t>Connect with people – scientifically interesting – historical value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7625" y="-19050"/>
            <a:ext cx="2003425" cy="261938"/>
          </a:xfrm>
          <a:prstGeom prst="rect">
            <a:avLst/>
          </a:prstGeom>
        </p:spPr>
        <p:txBody>
          <a:bodyPr wrap="none">
            <a:spAutoFit/>
          </a:bodyPr>
          <a:lstStyle/>
          <a:p>
            <a:pPr fontAlgn="auto">
              <a:spcBef>
                <a:spcPts val="0"/>
              </a:spcBef>
              <a:spcAft>
                <a:spcPts val="0"/>
              </a:spcAft>
              <a:defRPr/>
            </a:pPr>
            <a:r>
              <a:rPr lang="en-US" sz="11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ARCTIC </a:t>
            </a:r>
            <a:r>
              <a:rPr lang="en-US" sz="1100" dirty="0">
                <a:solidFill>
                  <a:srgbClr val="BD3803"/>
                </a:solidFill>
                <a:effectLst>
                  <a:outerShdw blurRad="38100" dist="38100" dir="2700000" algn="tl">
                    <a:srgbClr val="000000">
                      <a:alpha val="43137"/>
                    </a:srgbClr>
                  </a:outerShdw>
                </a:effectLst>
                <a:latin typeface="Arial Black" pitchFamily="34" charset="0"/>
                <a:cs typeface="+mn-cs"/>
              </a:rPr>
              <a:t>RE</a:t>
            </a:r>
            <a:r>
              <a:rPr lang="en-US" sz="11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DISCOVERY </a:t>
            </a:r>
            <a:endParaRPr lang="en-US" sz="1100" dirty="0">
              <a:latin typeface="+mn-lt"/>
              <a:cs typeface="+mn-cs"/>
            </a:endParaRPr>
          </a:p>
        </p:txBody>
      </p:sp>
      <p:sp>
        <p:nvSpPr>
          <p:cNvPr id="33" name="Rectangle 32"/>
          <p:cNvSpPr/>
          <p:nvPr/>
        </p:nvSpPr>
        <p:spPr>
          <a:xfrm>
            <a:off x="0" y="0"/>
            <a:ext cx="9144000"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7" name="TextBox 26"/>
          <p:cNvSpPr txBox="1"/>
          <p:nvPr/>
        </p:nvSpPr>
        <p:spPr>
          <a:xfrm>
            <a:off x="1189038" y="365125"/>
            <a:ext cx="6748462" cy="676275"/>
          </a:xfrm>
          <a:prstGeom prst="rect">
            <a:avLst/>
          </a:prstGeom>
          <a:noFill/>
        </p:spPr>
        <p:txBody>
          <a:bodyPr wrap="none">
            <a:spAutoFit/>
          </a:bodyPr>
          <a:lstStyle/>
          <a:p>
            <a:pPr algn="ctr" fontAlgn="auto">
              <a:spcBef>
                <a:spcPts val="0"/>
              </a:spcBef>
              <a:spcAft>
                <a:spcPts val="0"/>
              </a:spcAft>
              <a:defRPr/>
            </a:pPr>
            <a:r>
              <a:rPr lang="en-US" sz="38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DMI Arctic Sea Ice Maps</a:t>
            </a:r>
          </a:p>
        </p:txBody>
      </p:sp>
      <p:pic>
        <p:nvPicPr>
          <p:cNvPr id="9" name="Picture 8" descr="1932_08.jpg"/>
          <p:cNvPicPr>
            <a:picLocks noChangeAspect="1"/>
          </p:cNvPicPr>
          <p:nvPr/>
        </p:nvPicPr>
        <p:blipFill>
          <a:blip r:embed="rId3"/>
          <a:stretch>
            <a:fillRect/>
          </a:stretch>
        </p:blipFill>
        <p:spPr>
          <a:xfrm rot="485227">
            <a:off x="4813300" y="2384425"/>
            <a:ext cx="2876550" cy="4068763"/>
          </a:xfrm>
          <a:prstGeom prst="rect">
            <a:avLst/>
          </a:prstGeom>
          <a:effectLst>
            <a:outerShdw blurRad="50800" dist="38100" dir="2700000" algn="tl" rotWithShape="0">
              <a:prstClr val="black">
                <a:alpha val="40000"/>
              </a:prstClr>
            </a:outerShdw>
          </a:effectLst>
        </p:spPr>
      </p:pic>
      <p:pic>
        <p:nvPicPr>
          <p:cNvPr id="2050" name="Picture 2"/>
          <p:cNvPicPr>
            <a:picLocks noChangeAspect="1" noChangeArrowheads="1"/>
          </p:cNvPicPr>
          <p:nvPr/>
        </p:nvPicPr>
        <p:blipFill>
          <a:blip r:embed="rId4"/>
          <a:srcRect l="6000" t="9375" r="6000" b="4688"/>
          <a:stretch>
            <a:fillRect/>
          </a:stretch>
        </p:blipFill>
        <p:spPr bwMode="auto">
          <a:xfrm>
            <a:off x="1193800" y="4367213"/>
            <a:ext cx="3984625" cy="249078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68614" name="TextBox 9"/>
          <p:cNvSpPr txBox="1">
            <a:spLocks noChangeArrowheads="1"/>
          </p:cNvSpPr>
          <p:nvPr/>
        </p:nvSpPr>
        <p:spPr bwMode="auto">
          <a:xfrm>
            <a:off x="596900" y="1241425"/>
            <a:ext cx="7921625" cy="2308225"/>
          </a:xfrm>
          <a:prstGeom prst="rect">
            <a:avLst/>
          </a:prstGeom>
          <a:noFill/>
          <a:ln w="9525">
            <a:noFill/>
            <a:miter lim="800000"/>
            <a:headEnd/>
            <a:tailEnd/>
          </a:ln>
        </p:spPr>
        <p:txBody>
          <a:bodyPr>
            <a:spAutoFit/>
          </a:bodyPr>
          <a:lstStyle/>
          <a:p>
            <a:r>
              <a:rPr lang="en-US" sz="2400"/>
              <a:t>Map series 1893 - 1939 and 1946 – 1956 re-published online as a downloadable data set by NSIDC</a:t>
            </a:r>
          </a:p>
          <a:p>
            <a:endParaRPr lang="en-US" sz="2400"/>
          </a:p>
          <a:p>
            <a:r>
              <a:rPr lang="en-US" sz="2400"/>
              <a:t>Other value-added sea ice </a:t>
            </a:r>
          </a:p>
          <a:p>
            <a:r>
              <a:rPr lang="en-US" sz="2400"/>
              <a:t>products to follow here and</a:t>
            </a:r>
          </a:p>
          <a:p>
            <a:r>
              <a:rPr lang="en-US" sz="2400"/>
              <a:t>from Old Weather – Arctic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7625" y="-19050"/>
            <a:ext cx="2003425" cy="261938"/>
          </a:xfrm>
          <a:prstGeom prst="rect">
            <a:avLst/>
          </a:prstGeom>
        </p:spPr>
        <p:txBody>
          <a:bodyPr wrap="none">
            <a:spAutoFit/>
          </a:bodyPr>
          <a:lstStyle/>
          <a:p>
            <a:pPr fontAlgn="auto">
              <a:spcBef>
                <a:spcPts val="0"/>
              </a:spcBef>
              <a:spcAft>
                <a:spcPts val="0"/>
              </a:spcAft>
              <a:defRPr/>
            </a:pPr>
            <a:r>
              <a:rPr lang="en-US" sz="11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ARCTIC </a:t>
            </a:r>
            <a:r>
              <a:rPr lang="en-US" sz="1100" dirty="0">
                <a:solidFill>
                  <a:srgbClr val="BD3803"/>
                </a:solidFill>
                <a:effectLst>
                  <a:outerShdw blurRad="38100" dist="38100" dir="2700000" algn="tl">
                    <a:srgbClr val="000000">
                      <a:alpha val="43137"/>
                    </a:srgbClr>
                  </a:outerShdw>
                </a:effectLst>
                <a:latin typeface="Arial Black" pitchFamily="34" charset="0"/>
                <a:cs typeface="+mn-cs"/>
              </a:rPr>
              <a:t>RE</a:t>
            </a:r>
            <a:r>
              <a:rPr lang="en-US" sz="11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DISCOVERY </a:t>
            </a:r>
            <a:endParaRPr lang="en-US" sz="1100" dirty="0">
              <a:latin typeface="+mn-lt"/>
              <a:cs typeface="+mn-cs"/>
            </a:endParaRPr>
          </a:p>
        </p:txBody>
      </p:sp>
      <p:sp>
        <p:nvSpPr>
          <p:cNvPr id="33" name="Rectangle 32"/>
          <p:cNvSpPr/>
          <p:nvPr/>
        </p:nvSpPr>
        <p:spPr>
          <a:xfrm>
            <a:off x="0" y="0"/>
            <a:ext cx="9144000"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7" name="TextBox 26"/>
          <p:cNvSpPr txBox="1"/>
          <p:nvPr/>
        </p:nvSpPr>
        <p:spPr>
          <a:xfrm>
            <a:off x="2232025" y="365125"/>
            <a:ext cx="4662488" cy="676275"/>
          </a:xfrm>
          <a:prstGeom prst="rect">
            <a:avLst/>
          </a:prstGeom>
          <a:noFill/>
        </p:spPr>
        <p:txBody>
          <a:bodyPr wrap="none">
            <a:spAutoFit/>
          </a:bodyPr>
          <a:lstStyle/>
          <a:p>
            <a:pPr algn="ctr" fontAlgn="auto">
              <a:spcBef>
                <a:spcPts val="0"/>
              </a:spcBef>
              <a:spcAft>
                <a:spcPts val="0"/>
              </a:spcAft>
              <a:defRPr/>
            </a:pPr>
            <a:r>
              <a:rPr lang="en-US" sz="38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Student Projects</a:t>
            </a:r>
          </a:p>
        </p:txBody>
      </p:sp>
      <p:pic>
        <p:nvPicPr>
          <p:cNvPr id="8" name="Picture 2"/>
          <p:cNvPicPr>
            <a:picLocks noChangeAspect="1" noChangeArrowheads="1"/>
          </p:cNvPicPr>
          <p:nvPr/>
        </p:nvPicPr>
        <p:blipFill>
          <a:blip r:embed="rId3"/>
          <a:srcRect/>
          <a:stretch>
            <a:fillRect/>
          </a:stretch>
        </p:blipFill>
        <p:spPr bwMode="auto">
          <a:xfrm rot="200042">
            <a:off x="4137025" y="1482725"/>
            <a:ext cx="5006975" cy="33401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2709" name="TextBox 10"/>
          <p:cNvSpPr txBox="1">
            <a:spLocks noChangeArrowheads="1"/>
          </p:cNvSpPr>
          <p:nvPr/>
        </p:nvSpPr>
        <p:spPr bwMode="auto">
          <a:xfrm>
            <a:off x="4273550" y="6057900"/>
            <a:ext cx="4697413" cy="646113"/>
          </a:xfrm>
          <a:prstGeom prst="rect">
            <a:avLst/>
          </a:prstGeom>
          <a:noFill/>
          <a:ln w="9525">
            <a:noFill/>
            <a:miter lim="800000"/>
            <a:headEnd/>
            <a:tailEnd/>
          </a:ln>
        </p:spPr>
        <p:txBody>
          <a:bodyPr>
            <a:spAutoFit/>
          </a:bodyPr>
          <a:lstStyle/>
          <a:p>
            <a:r>
              <a:rPr lang="en-US"/>
              <a:t>Student posters presented at WCRP Open Science Meeting  and Ocean Sciences 2012</a:t>
            </a:r>
          </a:p>
        </p:txBody>
      </p:sp>
      <p:pic>
        <p:nvPicPr>
          <p:cNvPr id="12" name="Picture 1"/>
          <p:cNvPicPr>
            <a:picLocks noChangeAspect="1" noChangeArrowheads="1"/>
          </p:cNvPicPr>
          <p:nvPr/>
        </p:nvPicPr>
        <p:blipFill>
          <a:blip r:embed="rId4"/>
          <a:srcRect/>
          <a:stretch>
            <a:fillRect/>
          </a:stretch>
        </p:blipFill>
        <p:spPr bwMode="auto">
          <a:xfrm rot="21424771">
            <a:off x="7938" y="2165350"/>
            <a:ext cx="4933950" cy="3787775"/>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7625" y="-19050"/>
            <a:ext cx="2003425" cy="261938"/>
          </a:xfrm>
          <a:prstGeom prst="rect">
            <a:avLst/>
          </a:prstGeom>
        </p:spPr>
        <p:txBody>
          <a:bodyPr wrap="none">
            <a:spAutoFit/>
          </a:bodyPr>
          <a:lstStyle/>
          <a:p>
            <a:pPr fontAlgn="auto">
              <a:spcBef>
                <a:spcPts val="0"/>
              </a:spcBef>
              <a:spcAft>
                <a:spcPts val="0"/>
              </a:spcAft>
              <a:defRPr/>
            </a:pPr>
            <a:r>
              <a:rPr lang="en-US" sz="11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ARCTIC </a:t>
            </a:r>
            <a:r>
              <a:rPr lang="en-US" sz="1100" dirty="0">
                <a:solidFill>
                  <a:srgbClr val="BD3803"/>
                </a:solidFill>
                <a:effectLst>
                  <a:outerShdw blurRad="38100" dist="38100" dir="2700000" algn="tl">
                    <a:srgbClr val="000000">
                      <a:alpha val="43137"/>
                    </a:srgbClr>
                  </a:outerShdw>
                </a:effectLst>
                <a:latin typeface="Arial Black" pitchFamily="34" charset="0"/>
                <a:cs typeface="+mn-cs"/>
              </a:rPr>
              <a:t>RE</a:t>
            </a:r>
            <a:r>
              <a:rPr lang="en-US" sz="11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DISCOVERY </a:t>
            </a:r>
            <a:endParaRPr lang="en-US" sz="1100" dirty="0">
              <a:latin typeface="+mn-lt"/>
              <a:cs typeface="+mn-cs"/>
            </a:endParaRPr>
          </a:p>
        </p:txBody>
      </p:sp>
      <p:sp>
        <p:nvSpPr>
          <p:cNvPr id="33" name="Rectangle 32"/>
          <p:cNvSpPr/>
          <p:nvPr/>
        </p:nvSpPr>
        <p:spPr>
          <a:xfrm>
            <a:off x="0" y="0"/>
            <a:ext cx="9144000"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7" name="TextBox 26"/>
          <p:cNvSpPr txBox="1"/>
          <p:nvPr/>
        </p:nvSpPr>
        <p:spPr>
          <a:xfrm>
            <a:off x="1522413" y="365125"/>
            <a:ext cx="6102350" cy="676275"/>
          </a:xfrm>
          <a:prstGeom prst="rect">
            <a:avLst/>
          </a:prstGeom>
          <a:noFill/>
        </p:spPr>
        <p:txBody>
          <a:bodyPr wrap="none">
            <a:spAutoFit/>
          </a:bodyPr>
          <a:lstStyle/>
          <a:p>
            <a:pPr algn="ctr" fontAlgn="auto">
              <a:spcBef>
                <a:spcPts val="0"/>
              </a:spcBef>
              <a:spcAft>
                <a:spcPts val="0"/>
              </a:spcAft>
              <a:defRPr/>
            </a:pPr>
            <a:r>
              <a:rPr lang="en-US" sz="3800" dirty="0">
                <a:solidFill>
                  <a:schemeClr val="tx1">
                    <a:lumMod val="75000"/>
                    <a:lumOff val="25000"/>
                  </a:schemeClr>
                </a:solidFill>
                <a:effectLst>
                  <a:outerShdw blurRad="38100" dist="38100" dir="2700000" algn="tl">
                    <a:srgbClr val="000000">
                      <a:alpha val="43137"/>
                    </a:srgbClr>
                  </a:outerShdw>
                </a:effectLst>
                <a:latin typeface="Arial Black" pitchFamily="34" charset="0"/>
                <a:cs typeface="+mn-cs"/>
              </a:rPr>
              <a:t>CURRENT ACTIVITIES</a:t>
            </a:r>
          </a:p>
        </p:txBody>
      </p:sp>
      <p:sp>
        <p:nvSpPr>
          <p:cNvPr id="78852" name="TextBox 27"/>
          <p:cNvSpPr txBox="1">
            <a:spLocks noChangeArrowheads="1"/>
          </p:cNvSpPr>
          <p:nvPr/>
        </p:nvSpPr>
        <p:spPr bwMode="auto">
          <a:xfrm>
            <a:off x="404813" y="1684338"/>
            <a:ext cx="2733675" cy="4616450"/>
          </a:xfrm>
          <a:prstGeom prst="rect">
            <a:avLst/>
          </a:prstGeom>
          <a:noFill/>
          <a:ln w="9525">
            <a:noFill/>
            <a:miter lim="800000"/>
            <a:headEnd/>
            <a:tailEnd/>
          </a:ln>
        </p:spPr>
        <p:txBody>
          <a:bodyPr>
            <a:spAutoFit/>
          </a:bodyPr>
          <a:lstStyle/>
          <a:p>
            <a:r>
              <a:rPr lang="en-US" sz="1400"/>
              <a:t>Crowdsourcing large-scale </a:t>
            </a:r>
          </a:p>
          <a:p>
            <a:r>
              <a:rPr lang="en-US" sz="1400"/>
              <a:t>Arctic data recovery (1)</a:t>
            </a:r>
          </a:p>
          <a:p>
            <a:endParaRPr lang="en-US" sz="1400"/>
          </a:p>
          <a:p>
            <a:r>
              <a:rPr lang="en-US" sz="1400"/>
              <a:t>Crowdsourcing large-scale</a:t>
            </a:r>
          </a:p>
          <a:p>
            <a:r>
              <a:rPr lang="en-US" sz="1400"/>
              <a:t>Arctic data recovery (2)</a:t>
            </a:r>
          </a:p>
          <a:p>
            <a:endParaRPr lang="en-US" sz="1400"/>
          </a:p>
          <a:p>
            <a:endParaRPr lang="en-US" sz="1400"/>
          </a:p>
          <a:p>
            <a:endParaRPr lang="en-US" sz="1400"/>
          </a:p>
          <a:p>
            <a:r>
              <a:rPr lang="en-US" sz="1400"/>
              <a:t>Online publication of the DMI</a:t>
            </a:r>
          </a:p>
          <a:p>
            <a:r>
              <a:rPr lang="en-US" sz="1400"/>
              <a:t>‘State of the Ice in the Arctic Seas’ map series</a:t>
            </a:r>
          </a:p>
          <a:p>
            <a:endParaRPr lang="en-US" sz="1400"/>
          </a:p>
          <a:p>
            <a:endParaRPr lang="en-US" sz="1400"/>
          </a:p>
          <a:p>
            <a:r>
              <a:rPr lang="en-US" sz="1400"/>
              <a:t>‘A Look Back’ photograph and moving picture collection</a:t>
            </a:r>
          </a:p>
          <a:p>
            <a:endParaRPr lang="en-US" sz="1400"/>
          </a:p>
          <a:p>
            <a:r>
              <a:rPr lang="en-US" sz="1400"/>
              <a:t>Online bibliography </a:t>
            </a:r>
          </a:p>
          <a:p>
            <a:endParaRPr lang="en-US" sz="1400"/>
          </a:p>
          <a:p>
            <a:r>
              <a:rPr lang="en-US" sz="1400"/>
              <a:t>Student projects </a:t>
            </a:r>
          </a:p>
          <a:p>
            <a:endParaRPr lang="en-US" sz="1400"/>
          </a:p>
          <a:p>
            <a:endParaRPr lang="en-US" sz="1400"/>
          </a:p>
        </p:txBody>
      </p:sp>
      <p:sp>
        <p:nvSpPr>
          <p:cNvPr id="55" name="Rectangle 54"/>
          <p:cNvSpPr/>
          <p:nvPr/>
        </p:nvSpPr>
        <p:spPr>
          <a:xfrm>
            <a:off x="3292475" y="1568450"/>
            <a:ext cx="2589213" cy="5043488"/>
          </a:xfrm>
          <a:prstGeom prst="rect">
            <a:avLst/>
          </a:prstGeom>
          <a:solidFill>
            <a:schemeClr val="bg1">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8854" name="TextBox 30"/>
          <p:cNvSpPr txBox="1">
            <a:spLocks noChangeArrowheads="1"/>
          </p:cNvSpPr>
          <p:nvPr/>
        </p:nvSpPr>
        <p:spPr bwMode="auto">
          <a:xfrm>
            <a:off x="3300413" y="1684338"/>
            <a:ext cx="2733675" cy="5048250"/>
          </a:xfrm>
          <a:prstGeom prst="rect">
            <a:avLst/>
          </a:prstGeom>
          <a:noFill/>
          <a:ln w="9525">
            <a:noFill/>
            <a:miter lim="800000"/>
            <a:headEnd/>
            <a:tailEnd/>
          </a:ln>
        </p:spPr>
        <p:txBody>
          <a:bodyPr>
            <a:spAutoFit/>
          </a:bodyPr>
          <a:lstStyle/>
          <a:p>
            <a:r>
              <a:rPr lang="en-US" sz="1400"/>
              <a:t>US National Archives</a:t>
            </a:r>
          </a:p>
          <a:p>
            <a:r>
              <a:rPr lang="en-US" sz="1400"/>
              <a:t>Old Weather </a:t>
            </a:r>
          </a:p>
          <a:p>
            <a:endParaRPr lang="en-US" sz="1400"/>
          </a:p>
          <a:p>
            <a:r>
              <a:rPr lang="en-US" sz="1400"/>
              <a:t>US National Archives</a:t>
            </a:r>
          </a:p>
          <a:p>
            <a:r>
              <a:rPr lang="en-US" sz="1400"/>
              <a:t>Providence Public Library</a:t>
            </a:r>
          </a:p>
          <a:p>
            <a:r>
              <a:rPr lang="en-US" sz="1400"/>
              <a:t>New Bedford Whaling Museum</a:t>
            </a:r>
          </a:p>
          <a:p>
            <a:r>
              <a:rPr lang="en-US" sz="1400"/>
              <a:t>Old Weather </a:t>
            </a:r>
          </a:p>
          <a:p>
            <a:endParaRPr lang="en-US" sz="1400"/>
          </a:p>
          <a:p>
            <a:r>
              <a:rPr lang="en-US" sz="1400"/>
              <a:t>National Snow and Ice Data Center (NSIDC)</a:t>
            </a:r>
          </a:p>
          <a:p>
            <a:r>
              <a:rPr lang="en-US" sz="1400"/>
              <a:t>Iceland Met Office</a:t>
            </a:r>
          </a:p>
          <a:p>
            <a:r>
              <a:rPr lang="en-US" sz="1400"/>
              <a:t>Danish Met Institute (DMI) </a:t>
            </a:r>
          </a:p>
          <a:p>
            <a:endParaRPr lang="en-US" sz="1400"/>
          </a:p>
          <a:p>
            <a:r>
              <a:rPr lang="en-US" sz="1400"/>
              <a:t>US Coast Guard Museum NW</a:t>
            </a:r>
          </a:p>
          <a:p>
            <a:r>
              <a:rPr lang="en-US" sz="1400"/>
              <a:t>US National Archives</a:t>
            </a:r>
          </a:p>
          <a:p>
            <a:endParaRPr lang="en-US" sz="1400"/>
          </a:p>
          <a:p>
            <a:r>
              <a:rPr lang="en-US" sz="1400"/>
              <a:t>* * *  </a:t>
            </a:r>
          </a:p>
          <a:p>
            <a:endParaRPr lang="en-US" sz="1400"/>
          </a:p>
          <a:p>
            <a:r>
              <a:rPr lang="en-US" sz="1400"/>
              <a:t>Commack HS (New York)</a:t>
            </a:r>
          </a:p>
          <a:p>
            <a:r>
              <a:rPr lang="en-US" sz="1400"/>
              <a:t>Duke University</a:t>
            </a:r>
          </a:p>
          <a:p>
            <a:r>
              <a:rPr lang="en-US" sz="1400"/>
              <a:t>NOAA Global Monitoring Div. </a:t>
            </a:r>
          </a:p>
          <a:p>
            <a:r>
              <a:rPr lang="en-US" sz="1400"/>
              <a:t>Univ. of Washington iSchool</a:t>
            </a:r>
          </a:p>
          <a:p>
            <a:endParaRPr lang="en-US" sz="1400"/>
          </a:p>
        </p:txBody>
      </p:sp>
      <p:sp>
        <p:nvSpPr>
          <p:cNvPr id="78855" name="TextBox 35"/>
          <p:cNvSpPr txBox="1">
            <a:spLocks noChangeArrowheads="1"/>
          </p:cNvSpPr>
          <p:nvPr/>
        </p:nvSpPr>
        <p:spPr bwMode="auto">
          <a:xfrm>
            <a:off x="6224588" y="1684338"/>
            <a:ext cx="2733675" cy="5478462"/>
          </a:xfrm>
          <a:prstGeom prst="rect">
            <a:avLst/>
          </a:prstGeom>
          <a:noFill/>
          <a:ln w="9525">
            <a:noFill/>
            <a:miter lim="800000"/>
            <a:headEnd/>
            <a:tailEnd/>
          </a:ln>
        </p:spPr>
        <p:txBody>
          <a:bodyPr>
            <a:spAutoFit/>
          </a:bodyPr>
          <a:lstStyle/>
          <a:p>
            <a:r>
              <a:rPr lang="en-US" sz="1400"/>
              <a:t>North Pacific Research Board </a:t>
            </a:r>
          </a:p>
          <a:p>
            <a:endParaRPr lang="en-US" sz="1400"/>
          </a:p>
          <a:p>
            <a:endParaRPr lang="en-US" sz="1400"/>
          </a:p>
          <a:p>
            <a:r>
              <a:rPr lang="en-US" sz="1400"/>
              <a:t>North Pacific Research Board</a:t>
            </a:r>
          </a:p>
          <a:p>
            <a:r>
              <a:rPr lang="en-US" sz="1400"/>
              <a:t>National Science Foundation</a:t>
            </a:r>
          </a:p>
          <a:p>
            <a:endParaRPr lang="en-US" sz="1400"/>
          </a:p>
          <a:p>
            <a:endParaRPr lang="en-US" sz="1400"/>
          </a:p>
          <a:p>
            <a:endParaRPr lang="en-US" sz="1400"/>
          </a:p>
          <a:p>
            <a:r>
              <a:rPr lang="en-US" sz="1400"/>
              <a:t>NOAA@NSIDC</a:t>
            </a:r>
          </a:p>
          <a:p>
            <a:r>
              <a:rPr lang="en-US" sz="1400"/>
              <a:t>Joint Institute for the Study of the Atmosphere and Ocean</a:t>
            </a:r>
          </a:p>
          <a:p>
            <a:endParaRPr lang="en-US" sz="1400"/>
          </a:p>
          <a:p>
            <a:endParaRPr lang="en-US" sz="1400"/>
          </a:p>
          <a:p>
            <a:r>
              <a:rPr lang="en-US" sz="1400"/>
              <a:t>North Pacific Research Board</a:t>
            </a:r>
          </a:p>
          <a:p>
            <a:endParaRPr lang="en-US" sz="1400"/>
          </a:p>
          <a:p>
            <a:endParaRPr lang="en-US" sz="1400"/>
          </a:p>
          <a:p>
            <a:r>
              <a:rPr lang="en-US" sz="1400"/>
              <a:t>* * *  </a:t>
            </a:r>
          </a:p>
          <a:p>
            <a:endParaRPr lang="en-US" sz="1400"/>
          </a:p>
          <a:p>
            <a:r>
              <a:rPr lang="en-US" sz="1400"/>
              <a:t>Small donations of time, equipment, and machine-shop work </a:t>
            </a:r>
          </a:p>
          <a:p>
            <a:endParaRPr lang="en-US" sz="1400"/>
          </a:p>
          <a:p>
            <a:r>
              <a:rPr lang="en-US" sz="1400"/>
              <a:t> </a:t>
            </a:r>
          </a:p>
          <a:p>
            <a:endParaRPr lang="en-US" sz="1400"/>
          </a:p>
          <a:p>
            <a:endParaRPr lang="en-US" sz="1400"/>
          </a:p>
        </p:txBody>
      </p:sp>
      <p:sp>
        <p:nvSpPr>
          <p:cNvPr id="78856" name="TextBox 37"/>
          <p:cNvSpPr txBox="1">
            <a:spLocks noChangeArrowheads="1"/>
          </p:cNvSpPr>
          <p:nvPr/>
        </p:nvSpPr>
        <p:spPr bwMode="auto">
          <a:xfrm>
            <a:off x="374650" y="1174750"/>
            <a:ext cx="968375" cy="368300"/>
          </a:xfrm>
          <a:prstGeom prst="rect">
            <a:avLst/>
          </a:prstGeom>
          <a:noFill/>
          <a:ln w="9525">
            <a:noFill/>
            <a:miter lim="800000"/>
            <a:headEnd/>
            <a:tailEnd/>
          </a:ln>
        </p:spPr>
        <p:txBody>
          <a:bodyPr wrap="none">
            <a:spAutoFit/>
          </a:bodyPr>
          <a:lstStyle/>
          <a:p>
            <a:r>
              <a:rPr lang="en-US" b="1"/>
              <a:t>Project</a:t>
            </a:r>
          </a:p>
        </p:txBody>
      </p:sp>
      <p:sp>
        <p:nvSpPr>
          <p:cNvPr id="78857" name="TextBox 40"/>
          <p:cNvSpPr txBox="1">
            <a:spLocks noChangeArrowheads="1"/>
          </p:cNvSpPr>
          <p:nvPr/>
        </p:nvSpPr>
        <p:spPr bwMode="auto">
          <a:xfrm>
            <a:off x="3213100" y="1174750"/>
            <a:ext cx="2312988" cy="368300"/>
          </a:xfrm>
          <a:prstGeom prst="rect">
            <a:avLst/>
          </a:prstGeom>
          <a:noFill/>
          <a:ln w="9525">
            <a:noFill/>
            <a:miter lim="800000"/>
            <a:headEnd/>
            <a:tailEnd/>
          </a:ln>
        </p:spPr>
        <p:txBody>
          <a:bodyPr wrap="none">
            <a:spAutoFit/>
          </a:bodyPr>
          <a:lstStyle/>
          <a:p>
            <a:r>
              <a:rPr lang="en-US" b="1"/>
              <a:t>Custodian / Partner</a:t>
            </a:r>
          </a:p>
        </p:txBody>
      </p:sp>
      <p:sp>
        <p:nvSpPr>
          <p:cNvPr id="78858" name="TextBox 42"/>
          <p:cNvSpPr txBox="1">
            <a:spLocks noChangeArrowheads="1"/>
          </p:cNvSpPr>
          <p:nvPr/>
        </p:nvSpPr>
        <p:spPr bwMode="auto">
          <a:xfrm>
            <a:off x="6224588" y="1174750"/>
            <a:ext cx="966787" cy="368300"/>
          </a:xfrm>
          <a:prstGeom prst="rect">
            <a:avLst/>
          </a:prstGeom>
          <a:noFill/>
          <a:ln w="9525">
            <a:noFill/>
            <a:miter lim="800000"/>
            <a:headEnd/>
            <a:tailEnd/>
          </a:ln>
        </p:spPr>
        <p:txBody>
          <a:bodyPr wrap="none">
            <a:spAutoFit/>
          </a:bodyPr>
          <a:lstStyle/>
          <a:p>
            <a:r>
              <a:rPr lang="en-US" b="1"/>
              <a:t>Funder</a:t>
            </a:r>
          </a:p>
        </p:txBody>
      </p:sp>
      <p:cxnSp>
        <p:nvCxnSpPr>
          <p:cNvPr id="59" name="Straight Connector 58"/>
          <p:cNvCxnSpPr/>
          <p:nvPr/>
        </p:nvCxnSpPr>
        <p:spPr>
          <a:xfrm>
            <a:off x="500063" y="1587500"/>
            <a:ext cx="8191500"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smtClean="0"/>
              <a:t>Steamer Jeanette</a:t>
            </a:r>
          </a:p>
        </p:txBody>
      </p:sp>
      <p:pic>
        <p:nvPicPr>
          <p:cNvPr id="24578" name="Picture 2" descr="http://www.naval-history.net/PhotoWW0US-Jeanette03.jpg"/>
          <p:cNvPicPr>
            <a:picLocks noChangeAspect="1" noChangeArrowheads="1"/>
          </p:cNvPicPr>
          <p:nvPr/>
        </p:nvPicPr>
        <p:blipFill>
          <a:blip r:embed="rId3"/>
          <a:srcRect/>
          <a:stretch>
            <a:fillRect/>
          </a:stretch>
        </p:blipFill>
        <p:spPr bwMode="auto">
          <a:xfrm>
            <a:off x="1081088" y="1192213"/>
            <a:ext cx="7250112" cy="5437187"/>
          </a:xfrm>
          <a:prstGeom prst="rect">
            <a:avLst/>
          </a:prstGeom>
          <a:noFill/>
          <a:ln w="9525">
            <a:noFill/>
            <a:miter lim="800000"/>
            <a:headEnd/>
            <a:tailEnd/>
          </a:ln>
        </p:spPr>
      </p:pic>
      <p:pic>
        <p:nvPicPr>
          <p:cNvPr id="24579" name="Picture 3" descr="\\Pesto\Disk2\OD\nns\arctic_ice_sounds\Movie\captains_images\DeLong_voyageofjeannett001delo_0008.jpg"/>
          <p:cNvPicPr>
            <a:picLocks noChangeAspect="1" noChangeArrowheads="1"/>
          </p:cNvPicPr>
          <p:nvPr/>
        </p:nvPicPr>
        <p:blipFill>
          <a:blip r:embed="rId4"/>
          <a:srcRect/>
          <a:stretch>
            <a:fillRect/>
          </a:stretch>
        </p:blipFill>
        <p:spPr bwMode="auto">
          <a:xfrm>
            <a:off x="6454775" y="2746375"/>
            <a:ext cx="2314575" cy="388302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26B6E173-5291-4383-BD5A-538FA4967871}" type="slidenum">
              <a:rPr lang="en-US"/>
              <a:pPr>
                <a:defRPr/>
              </a:pPr>
              <a:t>4</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smtClean="0"/>
              <a:t>Steamer Jeanette</a:t>
            </a:r>
          </a:p>
        </p:txBody>
      </p:sp>
      <p:pic>
        <p:nvPicPr>
          <p:cNvPr id="26626" name="Picture 2" descr="http://www.naval-history.net/PhotoWW0US-Jeanette05.jpg"/>
          <p:cNvPicPr>
            <a:picLocks noChangeAspect="1" noChangeArrowheads="1"/>
          </p:cNvPicPr>
          <p:nvPr/>
        </p:nvPicPr>
        <p:blipFill>
          <a:blip r:embed="rId3"/>
          <a:srcRect/>
          <a:stretch>
            <a:fillRect/>
          </a:stretch>
        </p:blipFill>
        <p:spPr bwMode="auto">
          <a:xfrm>
            <a:off x="1036638" y="1377950"/>
            <a:ext cx="7048500" cy="4381500"/>
          </a:xfrm>
          <a:prstGeom prst="rect">
            <a:avLst/>
          </a:prstGeom>
          <a:noFill/>
          <a:ln w="9525">
            <a:noFill/>
            <a:miter lim="800000"/>
            <a:headEnd/>
            <a:tailEnd/>
          </a:ln>
        </p:spPr>
      </p:pic>
      <p:sp>
        <p:nvSpPr>
          <p:cNvPr id="26627" name="TextBox 2"/>
          <p:cNvSpPr txBox="1">
            <a:spLocks noChangeArrowheads="1"/>
          </p:cNvSpPr>
          <p:nvPr/>
        </p:nvSpPr>
        <p:spPr bwMode="auto">
          <a:xfrm>
            <a:off x="876300" y="6076950"/>
            <a:ext cx="7370763" cy="647700"/>
          </a:xfrm>
          <a:prstGeom prst="rect">
            <a:avLst/>
          </a:prstGeom>
          <a:noFill/>
          <a:ln w="9525">
            <a:noFill/>
            <a:miter lim="800000"/>
            <a:headEnd/>
            <a:tailEnd/>
          </a:ln>
        </p:spPr>
        <p:txBody>
          <a:bodyPr>
            <a:spAutoFit/>
          </a:bodyPr>
          <a:lstStyle/>
          <a:p>
            <a:pPr algn="ctr"/>
            <a:r>
              <a:rPr lang="en-US">
                <a:latin typeface="Calibri" pitchFamily="34" charset="0"/>
              </a:rPr>
              <a:t>Crushed by ice flows north of Siberia, 12 June 1881. </a:t>
            </a:r>
            <a:br>
              <a:rPr lang="en-US">
                <a:latin typeface="Calibri" pitchFamily="34" charset="0"/>
              </a:rPr>
            </a:br>
            <a:r>
              <a:rPr lang="en-US">
                <a:latin typeface="Calibri" pitchFamily="34" charset="0"/>
              </a:rPr>
              <a:t>Sank next morning  in 77º 14N, 154º 58E.</a:t>
            </a:r>
          </a:p>
        </p:txBody>
      </p:sp>
      <p:sp>
        <p:nvSpPr>
          <p:cNvPr id="4" name="Slide Number Placeholder 3"/>
          <p:cNvSpPr>
            <a:spLocks noGrp="1"/>
          </p:cNvSpPr>
          <p:nvPr>
            <p:ph type="sldNum" sz="quarter" idx="12"/>
          </p:nvPr>
        </p:nvSpPr>
        <p:spPr/>
        <p:txBody>
          <a:bodyPr/>
          <a:lstStyle/>
          <a:p>
            <a:pPr>
              <a:defRPr/>
            </a:pPr>
            <a:fld id="{822345A6-BD28-41FB-B3D1-7D6919B124A8}" type="slidenum">
              <a:rPr lang="en-US"/>
              <a:pPr>
                <a:defRPr/>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smtClean="0"/>
              <a:t>Steamer Jeanette</a:t>
            </a:r>
          </a:p>
        </p:txBody>
      </p:sp>
      <p:pic>
        <p:nvPicPr>
          <p:cNvPr id="28674" name="Picture 4" descr="http://www.naval-history.net/PhotoWW0US-Jeanette06.jpg"/>
          <p:cNvPicPr>
            <a:picLocks noChangeAspect="1" noChangeArrowheads="1"/>
          </p:cNvPicPr>
          <p:nvPr/>
        </p:nvPicPr>
        <p:blipFill>
          <a:blip r:embed="rId3"/>
          <a:srcRect/>
          <a:stretch>
            <a:fillRect/>
          </a:stretch>
        </p:blipFill>
        <p:spPr bwMode="auto">
          <a:xfrm>
            <a:off x="1198563" y="1377950"/>
            <a:ext cx="7048500" cy="500062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A1C3D6D5-8CE1-4FBD-ADCE-68F81DFB6AF7}" type="slidenum">
              <a:rPr lang="en-US"/>
              <a:pPr>
                <a:defRPr/>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smtClean="0"/>
              <a:t>Steamer Jeanette</a:t>
            </a:r>
          </a:p>
        </p:txBody>
      </p:sp>
      <p:pic>
        <p:nvPicPr>
          <p:cNvPr id="30722" name="Picture 2" descr="http://www.naval-history.net/PhotoWW0US-Jeanette10.jpg"/>
          <p:cNvPicPr>
            <a:picLocks noChangeAspect="1" noChangeArrowheads="1"/>
          </p:cNvPicPr>
          <p:nvPr/>
        </p:nvPicPr>
        <p:blipFill>
          <a:blip r:embed="rId3"/>
          <a:srcRect/>
          <a:stretch>
            <a:fillRect/>
          </a:stretch>
        </p:blipFill>
        <p:spPr bwMode="auto">
          <a:xfrm>
            <a:off x="1116013" y="1290638"/>
            <a:ext cx="7048500" cy="51435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D028D1E1-3CDF-40C7-832C-E143DE0304D5}" type="slidenum">
              <a:rPr lang="en-US"/>
              <a:pPr>
                <a:defRPr/>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p:cNvPicPr>
          <p:nvPr/>
        </p:nvPicPr>
        <p:blipFill>
          <a:blip r:embed="rId2"/>
          <a:srcRect/>
          <a:stretch>
            <a:fillRect/>
          </a:stretch>
        </p:blipFill>
        <p:spPr bwMode="auto">
          <a:xfrm>
            <a:off x="141288" y="0"/>
            <a:ext cx="4219575" cy="6858000"/>
          </a:xfrm>
          <a:prstGeom prst="rect">
            <a:avLst/>
          </a:prstGeom>
          <a:noFill/>
          <a:ln w="9525">
            <a:noFill/>
            <a:miter lim="800000"/>
            <a:headEnd/>
            <a:tailEnd/>
          </a:ln>
        </p:spPr>
      </p:pic>
      <p:pic>
        <p:nvPicPr>
          <p:cNvPr id="32770" name="Picture 3"/>
          <p:cNvPicPr>
            <a:picLocks noChangeAspect="1"/>
          </p:cNvPicPr>
          <p:nvPr/>
        </p:nvPicPr>
        <p:blipFill>
          <a:blip r:embed="rId3"/>
          <a:srcRect/>
          <a:stretch>
            <a:fillRect/>
          </a:stretch>
        </p:blipFill>
        <p:spPr bwMode="auto">
          <a:xfrm>
            <a:off x="4479925" y="0"/>
            <a:ext cx="4479925" cy="68580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0EC5603F-ECE7-437E-988F-35B0384EEFA6}" type="slidenum">
              <a:rPr lang="en-US"/>
              <a:pPr>
                <a:defRPr/>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3"/>
          <p:cNvPicPr>
            <a:picLocks noChangeAspect="1"/>
          </p:cNvPicPr>
          <p:nvPr/>
        </p:nvPicPr>
        <p:blipFill>
          <a:blip r:embed="rId3"/>
          <a:srcRect b="37073"/>
          <a:stretch>
            <a:fillRect/>
          </a:stretch>
        </p:blipFill>
        <p:spPr bwMode="auto">
          <a:xfrm>
            <a:off x="517525" y="1395413"/>
            <a:ext cx="8099425" cy="5172075"/>
          </a:xfrm>
          <a:prstGeom prst="rect">
            <a:avLst/>
          </a:prstGeom>
          <a:noFill/>
          <a:ln w="9525">
            <a:noFill/>
            <a:miter lim="800000"/>
            <a:headEnd/>
            <a:tailEnd/>
          </a:ln>
        </p:spPr>
      </p:pic>
      <p:sp>
        <p:nvSpPr>
          <p:cNvPr id="33794" name="Title 5"/>
          <p:cNvSpPr>
            <a:spLocks noGrp="1"/>
          </p:cNvSpPr>
          <p:nvPr>
            <p:ph type="title"/>
          </p:nvPr>
        </p:nvSpPr>
        <p:spPr/>
        <p:txBody>
          <a:bodyPr/>
          <a:lstStyle/>
          <a:p>
            <a:r>
              <a:rPr lang="en-US" smtClean="0"/>
              <a:t>Steamer Jeanette</a:t>
            </a:r>
          </a:p>
        </p:txBody>
      </p:sp>
      <p:sp>
        <p:nvSpPr>
          <p:cNvPr id="2" name="Slide Number Placeholder 1"/>
          <p:cNvSpPr>
            <a:spLocks noGrp="1"/>
          </p:cNvSpPr>
          <p:nvPr>
            <p:ph type="sldNum" sz="quarter" idx="12"/>
          </p:nvPr>
        </p:nvSpPr>
        <p:spPr/>
        <p:txBody>
          <a:bodyPr/>
          <a:lstStyle/>
          <a:p>
            <a:pPr>
              <a:defRPr/>
            </a:pPr>
            <a:fld id="{68A128F6-3CEA-4442-B7FB-13D1EACD6816}" type="slidenum">
              <a:rPr lang="en-US"/>
              <a:pPr>
                <a:defRPr/>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Arctic_Rediscover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Arctic_Rediscovery</Template>
  <TotalTime>1130</TotalTime>
  <Words>1811</Words>
  <Application>Microsoft Office PowerPoint</Application>
  <PresentationFormat>On-screen Show (4:3)</PresentationFormat>
  <Paragraphs>293</Paragraphs>
  <Slides>36</Slides>
  <Notes>25</Notes>
  <HiddenSlides>0</HiddenSlides>
  <MMClips>1</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Arctic_Rediscovery</vt:lpstr>
      <vt:lpstr>PowerPoint Presentation</vt:lpstr>
      <vt:lpstr>Need for historical climate data</vt:lpstr>
      <vt:lpstr>New-to-science data</vt:lpstr>
      <vt:lpstr>Steamer Jeanette</vt:lpstr>
      <vt:lpstr>Steamer Jeanette</vt:lpstr>
      <vt:lpstr>Steamer Jeanette</vt:lpstr>
      <vt:lpstr>Steamer Jeanette</vt:lpstr>
      <vt:lpstr>PowerPoint Presentation</vt:lpstr>
      <vt:lpstr>Steamer Jeanette</vt:lpstr>
      <vt:lpstr>PowerPoint Presentation</vt:lpstr>
      <vt:lpstr>PowerPoint Presentation</vt:lpstr>
      <vt:lpstr>PowerPoint Presentation</vt:lpstr>
      <vt:lpstr>Heritage resources identified</vt:lpstr>
      <vt:lpstr>Digital imaging</vt:lpstr>
      <vt:lpstr>High Resolution Photographs</vt:lpstr>
      <vt:lpstr>Old Weather Project Transcribing the data from high-resolution images of the hand-written logs</vt:lpstr>
      <vt:lpstr>PowerPoint Presentation</vt:lpstr>
      <vt:lpstr>Old Weather-Arctic </vt:lpstr>
      <vt:lpstr>PowerPoint Presentation</vt:lpstr>
      <vt:lpstr>What happens to the transcribed data?</vt:lpstr>
      <vt:lpstr>PowerPoint Presentation</vt:lpstr>
      <vt:lpstr>What about other information in the historical documents?</vt:lpstr>
      <vt:lpstr>PowerPoint Presentation</vt:lpstr>
      <vt:lpstr>www.pmel.noaa.gov/arctic/rediscover</vt:lpstr>
      <vt:lpstr>Backups</vt:lpstr>
      <vt:lpstr>PowerPoint Presentation</vt:lpstr>
      <vt:lpstr>Shore-based observatories established by Arctic explorers</vt:lpstr>
      <vt:lpstr>PowerPoint Presentation</vt:lpstr>
      <vt:lpstr>PowerPoint Presentation</vt:lpstr>
      <vt:lpstr>PowerPoint Presentation</vt:lpstr>
      <vt:lpstr>PowerPoint Presentation</vt:lpstr>
      <vt:lpstr>www.pmel.noaa.gov/arctic/rediscover</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 N Soreide</dc:creator>
  <cp:lastModifiedBy>Nancy N Soreide</cp:lastModifiedBy>
  <cp:revision>93</cp:revision>
  <cp:lastPrinted>2013-01-04T23:28:29Z</cp:lastPrinted>
  <dcterms:created xsi:type="dcterms:W3CDTF">2013-01-02T16:53:40Z</dcterms:created>
  <dcterms:modified xsi:type="dcterms:W3CDTF">2013-04-09T21:45:10Z</dcterms:modified>
</cp:coreProperties>
</file>